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36"/>
  </p:notesMasterIdLst>
  <p:handoutMasterIdLst>
    <p:handoutMasterId r:id="rId37"/>
  </p:handoutMasterIdLst>
  <p:sldIdLst>
    <p:sldId id="256" r:id="rId4"/>
    <p:sldId id="258" r:id="rId5"/>
    <p:sldId id="271" r:id="rId6"/>
    <p:sldId id="257" r:id="rId7"/>
    <p:sldId id="261" r:id="rId8"/>
    <p:sldId id="318" r:id="rId9"/>
    <p:sldId id="260" r:id="rId10"/>
    <p:sldId id="414" r:id="rId11"/>
    <p:sldId id="320" r:id="rId12"/>
    <p:sldId id="354" r:id="rId13"/>
    <p:sldId id="321" r:id="rId14"/>
    <p:sldId id="322" r:id="rId15"/>
    <p:sldId id="358" r:id="rId16"/>
    <p:sldId id="397" r:id="rId17"/>
    <p:sldId id="360" r:id="rId18"/>
    <p:sldId id="415" r:id="rId19"/>
    <p:sldId id="361" r:id="rId20"/>
    <p:sldId id="315" r:id="rId21"/>
    <p:sldId id="438" r:id="rId22"/>
    <p:sldId id="439" r:id="rId23"/>
    <p:sldId id="422" r:id="rId24"/>
    <p:sldId id="420" r:id="rId25"/>
    <p:sldId id="421" r:id="rId26"/>
    <p:sldId id="423" r:id="rId27"/>
    <p:sldId id="283" r:id="rId28"/>
    <p:sldId id="270" r:id="rId29"/>
    <p:sldId id="265" r:id="rId30"/>
    <p:sldId id="284" r:id="rId31"/>
    <p:sldId id="416" r:id="rId32"/>
    <p:sldId id="417" r:id="rId33"/>
    <p:sldId id="418" r:id="rId34"/>
    <p:sldId id="419" r:id="rId3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3769" autoAdjust="0"/>
  </p:normalViewPr>
  <p:slideViewPr>
    <p:cSldViewPr snapToGrid="0">
      <p:cViewPr varScale="1">
        <p:scale>
          <a:sx n="112" d="100"/>
          <a:sy n="112" d="100"/>
        </p:scale>
        <p:origin x="-504" y="-72"/>
      </p:cViewPr>
      <p:guideLst>
        <p:guide orient="horz" pos="1672"/>
        <p:guide pos="2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95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52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解析：家庭电流中电流过大的原因有：短路或总功率过大；无论什么原因导致电流过大时，电磁铁的磁性都会增强，则吸引衔铁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的力变大，使衔铁逆时针转动，闸刀S在弹力的作用下自动开启，断开电路，起到保护作用。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解析：家庭电流中电流过大的原因有：短路或总功率过大；无论什么原因导致电流过大时，电磁铁的磁性都会增强，则吸引衔铁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的力变大，使衔铁逆时针转动，闸刀S在弹力的作用下自动开启，断开电路，起到保护作用。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解析：家庭电流中电流过大的原因有：短路或总功率过大；无论什么原因导致电流过大时，电磁铁的磁性都会增强，则吸引衔铁</a:t>
            </a:r>
            <a:r>
              <a:rPr lang="zh-CN" altLang="en-US" sz="1200" b="1" i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的力变大，使衔铁逆时针转动，闸刀S在弹力的作用下自动开启，断开电路，起到保护作用。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解析：滑片向左移动时，滑动变阻器连入电路中的电阻变小，左侧电路中的电流变大，电磁铁磁性增强；因为巨磁电阻随磁场增强而急剧减小，则右边的GMR电阻变小，右边电路的总电阻变小，由欧姆定律可知，右边电路的电流变大，由P=I</a:t>
            </a:r>
            <a:r>
              <a:rPr lang="zh-CN" altLang="en-US" sz="1200" b="1" baseline="30000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1200" b="1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R可知指示灯的功率变大，指示灯变亮。反之，指示灯变暗。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5001528" y="39633"/>
            <a:ext cx="315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20.3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电磁铁 电磁继电器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5001528" y="39633"/>
            <a:ext cx="315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20.3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电磁铁 电磁继电器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30452;&#27969;&#30005;&#38083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hyperlink" Target="http://image.baidu.com/i?ct=503316480&amp;z=&amp;tn=baiduimagedetail&amp;word=%B5%E7%B4%C5%BC%CC%B5%E7%C6%F7&amp;in=5713&amp;cl=2&amp;lm=-1&amp;pn=19&amp;rn=1&amp;di=14540751255&amp;ln=2000&amp;fr=&amp;fmq=&amp;ic=&amp;s=&amp;se=&amp;sme=0&amp;tab=&amp;width=&amp;height=&amp;face=&amp;is=&amp;istype=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image.baidu.com/i?ct=503316480&amp;z=&amp;tn=baiduimagedetail&amp;word=%D1%DD%CA%BE%B5%E7%B4%C5%BC%CC%B5%E7%C6%F7&amp;in=10385&amp;cl=2&amp;lm=-1&amp;pn=26&amp;rn=1&amp;di=13895236710&amp;ln=783&amp;fr=&amp;fmq=&amp;ic=0&amp;s=0&amp;se=1&amp;sme=0&amp;tab=&amp;width=&amp;height=&amp;face=0&amp;is=&amp;istype=2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image.baidu.com/i?ct=503316480&amp;z=&amp;tn=baiduimagedetail&amp;word=%D1%DD%CA%BE%B5%E7%B4%C5%BC%CC%B5%E7%C6%F7&amp;in=867&amp;cl=2&amp;lm=-1&amp;pn=3&amp;rn=1&amp;di=35745040500&amp;ln=783&amp;fr=&amp;fmq=&amp;ic=0&amp;s=0&amp;se=1&amp;sme=0&amp;tab=&amp;width=&amp;height=&amp;face=0&amp;is=&amp;istype=2" TargetMode="Externa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&#30005;&#30913;&#32487;&#30005;&#22120;&#30340;&#32467;&#26500;&#21644;&#24037;&#20316;&#21407;&#29702;.swf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hyperlink" Target="&#27700;&#20301;&#33258;&#21160;&#25253;&#35686;&#22120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hyperlink" Target="&#28201;&#24230;&#33258;&#21160;&#25253;&#35686;&#22120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hyperlink" Target="&#21560;&#20303;&#38025;&#23376;&#30340;&#30005;&#30913;&#38081;.mp4" TargetMode="Externa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30005;&#30913;&#38081;&#30913;&#24615;&#24378;&#24369;&#36319;&#21738;&#20123;&#22240;&#32032;&#26377;&#20851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" y="0"/>
            <a:ext cx="9139884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739681" y="1039907"/>
            <a:ext cx="7668754" cy="2301036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第二十章 电与磁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</a:t>
            </a:r>
            <a:r>
              <a:rPr lang="zh-CN" altLang="en-US" sz="44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磁铁   电磁继电器</a:t>
            </a: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5199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73034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图片 1024" descr="ppt/media/image16.wmf">
            <a:hlinkClick r:id="rId3" action="ppaction://hlinkfile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0373" y="1265955"/>
            <a:ext cx="3023502" cy="22840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76803" name="文本框 76802"/>
          <p:cNvSpPr txBox="1"/>
          <p:nvPr/>
        </p:nvSpPr>
        <p:spPr>
          <a:xfrm>
            <a:off x="3860164" y="782076"/>
            <a:ext cx="512953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接通电源后，电磁铁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吸引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衔铁，敲击铃碗发声，但同时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衔铁与螺钉分离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，通过线圈的电路断开，电磁铁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失去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磁性，衔铁由于弹性回到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初始位置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，这时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衔铁与螺钉又接触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，线圈的电路闭合，电磁铁又吸引衔铁，敲击铃碗发声……如此往复，电铃就不断发出声音。</a:t>
            </a:r>
          </a:p>
        </p:txBody>
      </p:sp>
      <p:grpSp>
        <p:nvGrpSpPr>
          <p:cNvPr id="13" name="组合 12"/>
          <p:cNvGrpSpPr/>
          <p:nvPr/>
        </p:nvGrpSpPr>
        <p:grpSpPr>
          <a:xfrm rot="16200000">
            <a:off x="1475148" y="2543116"/>
            <a:ext cx="1153954" cy="3471700"/>
            <a:chOff x="208935" y="593469"/>
            <a:chExt cx="1153954" cy="3471703"/>
          </a:xfrm>
        </p:grpSpPr>
        <p:sp>
          <p:nvSpPr>
            <p:cNvPr id="14" name="右箭头标注 18"/>
            <p:cNvSpPr/>
            <p:nvPr/>
          </p:nvSpPr>
          <p:spPr>
            <a:xfrm>
              <a:off x="525844" y="593469"/>
              <a:ext cx="837045" cy="347170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71893">
              <a:off x="531841" y="699676"/>
              <a:ext cx="382693" cy="33737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08935" y="926517"/>
              <a:ext cx="921385" cy="3126238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</a:t>
              </a:r>
              <a:endParaRPr lang="zh-CN" altLang="en-US" sz="1600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直流电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铃工作原理</a:t>
              </a:r>
              <a:endParaRPr lang="zh-CN" altLang="en-US" sz="1600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165">
                <a:defRPr/>
              </a:pPr>
              <a:endParaRPr lang="zh-CN" altLang="en-US" sz="1600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5"/>
          <p:cNvSpPr/>
          <p:nvPr/>
        </p:nvSpPr>
        <p:spPr>
          <a:xfrm>
            <a:off x="4427622" y="551013"/>
            <a:ext cx="4379494" cy="4246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　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磁浮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列车所用的磁体大多是通有强大电流的电磁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铁，是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靠安装在车厢和轨道上的磁体的相互作用悬浮和高速运动的，由于磁力使其悬浮在轨道上方几厘米高度，行走时不需接触轨道，因此只受来自空气的阻力。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磁浮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列车的最高速度可超过每小时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 km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31748" name="TextBox 6"/>
          <p:cNvSpPr txBox="1"/>
          <p:nvPr/>
        </p:nvSpPr>
        <p:spPr>
          <a:xfrm>
            <a:off x="104039" y="3484429"/>
            <a:ext cx="4245610" cy="1087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2003</a:t>
            </a:r>
            <a:r>
              <a:rPr lang="zh-CN" altLang="en-US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年，上海浦东机场到市区的</a:t>
            </a:r>
            <a:r>
              <a:rPr lang="zh-CN" altLang="en-US" b="1" dirty="0" smtClean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磁浮</a:t>
            </a:r>
            <a:r>
              <a:rPr lang="zh-CN" altLang="en-US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铁路成为我国第一条正式投入运营的</a:t>
            </a:r>
            <a:r>
              <a:rPr lang="zh-CN" altLang="en-US" b="1" dirty="0" smtClean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磁浮</a:t>
            </a:r>
            <a:r>
              <a:rPr lang="zh-CN" altLang="en-US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铁路。</a:t>
            </a:r>
          </a:p>
        </p:txBody>
      </p:sp>
      <p:grpSp>
        <p:nvGrpSpPr>
          <p:cNvPr id="31749" name="组合 31748"/>
          <p:cNvGrpSpPr/>
          <p:nvPr/>
        </p:nvGrpSpPr>
        <p:grpSpPr>
          <a:xfrm>
            <a:off x="428566" y="930120"/>
            <a:ext cx="3804251" cy="2554309"/>
            <a:chOff x="9" y="0"/>
            <a:chExt cx="2052" cy="1904"/>
          </a:xfrm>
        </p:grpSpPr>
        <p:pic>
          <p:nvPicPr>
            <p:cNvPr id="31750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" y="0"/>
              <a:ext cx="2052" cy="1553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  <a:headEnd/>
              <a:tailEnd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31751" name="TextBox 3"/>
            <p:cNvSpPr txBox="1"/>
            <p:nvPr/>
          </p:nvSpPr>
          <p:spPr>
            <a:xfrm>
              <a:off x="431" y="1607"/>
              <a:ext cx="1207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磁浮</a:t>
              </a:r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列车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 descr="20-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9983" y="2438056"/>
            <a:ext cx="3968354" cy="25086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2"/>
          <p:cNvSpPr/>
          <p:nvPr/>
        </p:nvSpPr>
        <p:spPr>
          <a:xfrm>
            <a:off x="192881" y="1077251"/>
            <a:ext cx="8758238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在生活中，我们经常看到一些大型机器在工作（如大型吊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车），而它们的电流可达几十安、上百安，直接控制或操作是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很危险的，那怎么才能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控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制这些强大的电流？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68600" y="563880"/>
            <a:ext cx="3528060" cy="463550"/>
            <a:chOff x="4360" y="888"/>
            <a:chExt cx="5556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 smtClean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890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charset="0"/>
                  <a:ea typeface="黑体" panose="02010609060101010101" pitchFamily="49" charset="-122"/>
                </a:rPr>
                <a:t>电磁继电器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组合 62465"/>
          <p:cNvGrpSpPr/>
          <p:nvPr/>
        </p:nvGrpSpPr>
        <p:grpSpPr>
          <a:xfrm>
            <a:off x="5684044" y="1056772"/>
            <a:ext cx="2331244" cy="1693069"/>
            <a:chOff x="3120" y="1506"/>
            <a:chExt cx="1958" cy="1422"/>
          </a:xfrm>
        </p:grpSpPr>
        <p:sp>
          <p:nvSpPr>
            <p:cNvPr id="62467" name="矩形 62466"/>
            <p:cNvSpPr/>
            <p:nvPr/>
          </p:nvSpPr>
          <p:spPr>
            <a:xfrm>
              <a:off x="4782" y="1770"/>
              <a:ext cx="29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>
                  <a:schemeClr val="bg1"/>
                </a:buClr>
              </a:pPr>
              <a:r>
                <a:rPr lang="en-US" altLang="zh-CN" sz="2400" b="1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62468" name="矩形 62467"/>
            <p:cNvSpPr/>
            <p:nvPr/>
          </p:nvSpPr>
          <p:spPr>
            <a:xfrm>
              <a:off x="4120" y="1908"/>
              <a:ext cx="231" cy="3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2469" name="矩形 62468"/>
            <p:cNvSpPr/>
            <p:nvPr/>
          </p:nvSpPr>
          <p:spPr>
            <a:xfrm>
              <a:off x="3120" y="1877"/>
              <a:ext cx="999" cy="76"/>
            </a:xfrm>
            <a:prstGeom prst="rect">
              <a:avLst/>
            </a:prstGeom>
            <a:gradFill rotWithShape="0">
              <a:gsLst>
                <a:gs pos="0">
                  <a:srgbClr val="993300"/>
                </a:gs>
                <a:gs pos="100000">
                  <a:srgbClr val="993300">
                    <a:gamma/>
                    <a:shade val="46275"/>
                    <a:invGamma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62470" name="组合 62469"/>
            <p:cNvGrpSpPr/>
            <p:nvPr/>
          </p:nvGrpSpPr>
          <p:grpSpPr>
            <a:xfrm>
              <a:off x="3120" y="1770"/>
              <a:ext cx="1008" cy="941"/>
              <a:chOff x="2400" y="2112"/>
              <a:chExt cx="1008" cy="960"/>
            </a:xfrm>
          </p:grpSpPr>
          <p:grpSp>
            <p:nvGrpSpPr>
              <p:cNvPr id="62471" name="组合 62470"/>
              <p:cNvGrpSpPr/>
              <p:nvPr/>
            </p:nvGrpSpPr>
            <p:grpSpPr>
              <a:xfrm>
                <a:off x="2400" y="2112"/>
                <a:ext cx="1008" cy="960"/>
                <a:chOff x="2400" y="2112"/>
                <a:chExt cx="1008" cy="960"/>
              </a:xfrm>
            </p:grpSpPr>
            <p:grpSp>
              <p:nvGrpSpPr>
                <p:cNvPr id="62472" name="组合 62471"/>
                <p:cNvGrpSpPr/>
                <p:nvPr/>
              </p:nvGrpSpPr>
              <p:grpSpPr>
                <a:xfrm>
                  <a:off x="2400" y="2112"/>
                  <a:ext cx="1008" cy="960"/>
                  <a:chOff x="2400" y="2112"/>
                  <a:chExt cx="1008" cy="960"/>
                </a:xfrm>
              </p:grpSpPr>
              <p:sp>
                <p:nvSpPr>
                  <p:cNvPr id="62473" name="直接连接符 62472"/>
                  <p:cNvSpPr/>
                  <p:nvPr/>
                </p:nvSpPr>
                <p:spPr>
                  <a:xfrm flipV="1">
                    <a:off x="2584" y="2956"/>
                    <a:ext cx="0" cy="115"/>
                  </a:xfrm>
                  <a:prstGeom prst="line">
                    <a:avLst/>
                  </a:prstGeom>
                  <a:ln w="28575" cap="flat" cmpd="sng">
                    <a:solidFill>
                      <a:srgbClr val="FF66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grpSp>
                <p:nvGrpSpPr>
                  <p:cNvPr id="62474" name="组合 62473"/>
                  <p:cNvGrpSpPr/>
                  <p:nvPr/>
                </p:nvGrpSpPr>
                <p:grpSpPr>
                  <a:xfrm>
                    <a:off x="2400" y="2112"/>
                    <a:ext cx="1008" cy="960"/>
                    <a:chOff x="2400" y="2112"/>
                    <a:chExt cx="1008" cy="960"/>
                  </a:xfrm>
                </p:grpSpPr>
                <p:sp>
                  <p:nvSpPr>
                    <p:cNvPr id="62475" name="直接连接符 62474"/>
                    <p:cNvSpPr/>
                    <p:nvPr/>
                  </p:nvSpPr>
                  <p:spPr>
                    <a:xfrm>
                      <a:off x="2507" y="2874"/>
                      <a:ext cx="77" cy="38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grpSp>
                  <p:nvGrpSpPr>
                    <p:cNvPr id="62476" name="组合 62475"/>
                    <p:cNvGrpSpPr/>
                    <p:nvPr/>
                  </p:nvGrpSpPr>
                  <p:grpSpPr>
                    <a:xfrm>
                      <a:off x="2523" y="2744"/>
                      <a:ext cx="115" cy="115"/>
                      <a:chOff x="1296" y="3523"/>
                      <a:chExt cx="115" cy="115"/>
                    </a:xfrm>
                  </p:grpSpPr>
                  <p:sp>
                    <p:nvSpPr>
                      <p:cNvPr id="62477" name="直接连接符 62476"/>
                      <p:cNvSpPr/>
                      <p:nvPr/>
                    </p:nvSpPr>
                    <p:spPr>
                      <a:xfrm>
                        <a:off x="1296" y="3523"/>
                        <a:ext cx="115" cy="77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FF66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62478" name="直接连接符 62477"/>
                      <p:cNvSpPr/>
                      <p:nvPr/>
                    </p:nvSpPr>
                    <p:spPr>
                      <a:xfrm flipH="1">
                        <a:off x="1296" y="3600"/>
                        <a:ext cx="115" cy="38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FF66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</p:grpSp>
                <p:grpSp>
                  <p:nvGrpSpPr>
                    <p:cNvPr id="62479" name="组合 62478"/>
                    <p:cNvGrpSpPr/>
                    <p:nvPr/>
                  </p:nvGrpSpPr>
                  <p:grpSpPr>
                    <a:xfrm>
                      <a:off x="2517" y="2504"/>
                      <a:ext cx="115" cy="230"/>
                      <a:chOff x="1152" y="2880"/>
                      <a:chExt cx="144" cy="288"/>
                    </a:xfrm>
                  </p:grpSpPr>
                  <p:sp>
                    <p:nvSpPr>
                      <p:cNvPr id="62480" name="直接连接符 62479"/>
                      <p:cNvSpPr/>
                      <p:nvPr/>
                    </p:nvSpPr>
                    <p:spPr>
                      <a:xfrm flipH="1">
                        <a:off x="1152" y="2976"/>
                        <a:ext cx="144" cy="48"/>
                      </a:xfrm>
                      <a:prstGeom prst="line">
                        <a:avLst/>
                      </a:prstGeom>
                      <a:ln w="28575" cap="flat" cmpd="sng">
                        <a:solidFill>
                          <a:srgbClr val="FF66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grpSp>
                    <p:nvGrpSpPr>
                      <p:cNvPr id="62481" name="组合 62480"/>
                      <p:cNvGrpSpPr/>
                      <p:nvPr/>
                    </p:nvGrpSpPr>
                    <p:grpSpPr>
                      <a:xfrm>
                        <a:off x="1152" y="2880"/>
                        <a:ext cx="144" cy="288"/>
                        <a:chOff x="1152" y="2592"/>
                        <a:chExt cx="144" cy="288"/>
                      </a:xfrm>
                    </p:grpSpPr>
                    <p:sp>
                      <p:nvSpPr>
                        <p:cNvPr id="62482" name="直接连接符 62481"/>
                        <p:cNvSpPr/>
                        <p:nvPr/>
                      </p:nvSpPr>
                      <p:spPr>
                        <a:xfrm>
                          <a:off x="1152" y="2592"/>
                          <a:ext cx="144" cy="96"/>
                        </a:xfrm>
                        <a:prstGeom prst="line">
                          <a:avLst/>
                        </a:prstGeom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62483" name="直接连接符 62482"/>
                        <p:cNvSpPr/>
                        <p:nvPr/>
                      </p:nvSpPr>
                      <p:spPr>
                        <a:xfrm>
                          <a:off x="1152" y="2736"/>
                          <a:ext cx="144" cy="96"/>
                        </a:xfrm>
                        <a:prstGeom prst="line">
                          <a:avLst/>
                        </a:prstGeom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</p:sp>
                    <p:sp>
                      <p:nvSpPr>
                        <p:cNvPr id="62484" name="直接连接符 62483"/>
                        <p:cNvSpPr/>
                        <p:nvPr/>
                      </p:nvSpPr>
                      <p:spPr>
                        <a:xfrm flipH="1">
                          <a:off x="1152" y="2832"/>
                          <a:ext cx="144" cy="48"/>
                        </a:xfrm>
                        <a:prstGeom prst="line">
                          <a:avLst/>
                        </a:prstGeom>
                        <a:ln w="28575" cap="flat" cmpd="sng">
                          <a:solidFill>
                            <a:srgbClr val="FF6600"/>
                          </a:solidFill>
                          <a:prstDash val="solid"/>
                          <a:headEnd type="none" w="med" len="med"/>
                          <a:tailEnd type="none" w="med" len="med"/>
                        </a:ln>
                      </p:spPr>
                    </p:sp>
                  </p:grpSp>
                </p:grpSp>
                <p:sp>
                  <p:nvSpPr>
                    <p:cNvPr id="62485" name="直接连接符 62484"/>
                    <p:cNvSpPr/>
                    <p:nvPr/>
                  </p:nvSpPr>
                  <p:spPr>
                    <a:xfrm flipV="1">
                      <a:off x="2535" y="2450"/>
                      <a:ext cx="77" cy="38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62486" name="直接连接符 62485"/>
                    <p:cNvSpPr/>
                    <p:nvPr/>
                  </p:nvSpPr>
                  <p:spPr>
                    <a:xfrm>
                      <a:off x="2601" y="2288"/>
                      <a:ext cx="0" cy="192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62487" name="矩形 62486"/>
                    <p:cNvSpPr/>
                    <p:nvPr/>
                  </p:nvSpPr>
                  <p:spPr>
                    <a:xfrm>
                      <a:off x="2703" y="2112"/>
                      <a:ext cx="81" cy="950"/>
                    </a:xfrm>
                    <a:prstGeom prst="rect">
                      <a:avLst/>
                    </a:prstGeom>
                    <a:solidFill>
                      <a:srgbClr val="0000FF">
                        <a:alpha val="50000"/>
                      </a:srgbClr>
                    </a:solidFill>
                    <a:ln w="9525" cap="flat" cmpd="sng">
                      <a:solidFill>
                        <a:srgbClr val="993366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62488" name="矩形 62487"/>
                    <p:cNvSpPr/>
                    <p:nvPr/>
                  </p:nvSpPr>
                  <p:spPr>
                    <a:xfrm>
                      <a:off x="2400" y="3024"/>
                      <a:ext cx="1008" cy="48"/>
                    </a:xfrm>
                    <a:prstGeom prst="rect">
                      <a:avLst/>
                    </a:prstGeom>
                    <a:solidFill>
                      <a:srgbClr val="0000FF">
                        <a:alpha val="50000"/>
                      </a:srgbClr>
                    </a:solidFill>
                    <a:ln w="9525" cap="flat" cmpd="sng">
                      <a:solidFill>
                        <a:srgbClr val="993366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sz="1350"/>
                    </a:p>
                  </p:txBody>
                </p:sp>
                <p:sp>
                  <p:nvSpPr>
                    <p:cNvPr id="62489" name="直接连接符 62488"/>
                    <p:cNvSpPr/>
                    <p:nvPr/>
                  </p:nvSpPr>
                  <p:spPr>
                    <a:xfrm>
                      <a:off x="2584" y="2904"/>
                      <a:ext cx="0" cy="77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FF66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sp>
              <p:nvSpPr>
                <p:cNvPr id="62490" name="椭圆 62489"/>
                <p:cNvSpPr/>
                <p:nvPr/>
              </p:nvSpPr>
              <p:spPr>
                <a:xfrm>
                  <a:off x="2718" y="2226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/>
                </a:p>
              </p:txBody>
            </p:sp>
          </p:grpSp>
          <p:sp>
            <p:nvSpPr>
              <p:cNvPr id="62491" name="直接连接符 62490"/>
              <p:cNvSpPr/>
              <p:nvPr/>
            </p:nvSpPr>
            <p:spPr>
              <a:xfrm flipH="1">
                <a:off x="2496" y="2466"/>
                <a:ext cx="96" cy="48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62492" name="组合 62491"/>
            <p:cNvGrpSpPr/>
            <p:nvPr/>
          </p:nvGrpSpPr>
          <p:grpSpPr>
            <a:xfrm>
              <a:off x="4560" y="2094"/>
              <a:ext cx="192" cy="235"/>
              <a:chOff x="3858" y="2478"/>
              <a:chExt cx="192" cy="240"/>
            </a:xfrm>
          </p:grpSpPr>
          <p:sp>
            <p:nvSpPr>
              <p:cNvPr id="62493" name="直接连接符 62492"/>
              <p:cNvSpPr/>
              <p:nvPr/>
            </p:nvSpPr>
            <p:spPr>
              <a:xfrm>
                <a:off x="3858" y="2478"/>
                <a:ext cx="0" cy="2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94" name="直接连接符 62493"/>
              <p:cNvSpPr/>
              <p:nvPr/>
            </p:nvSpPr>
            <p:spPr>
              <a:xfrm>
                <a:off x="3858" y="2718"/>
                <a:ext cx="19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2495" name="直接连接符 62494"/>
            <p:cNvSpPr/>
            <p:nvPr/>
          </p:nvSpPr>
          <p:spPr>
            <a:xfrm flipV="1">
              <a:off x="4578" y="1506"/>
              <a:ext cx="0" cy="2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96" name="矩形 62495"/>
            <p:cNvSpPr/>
            <p:nvPr/>
          </p:nvSpPr>
          <p:spPr>
            <a:xfrm>
              <a:off x="4542" y="1780"/>
              <a:ext cx="62" cy="70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2497" name="矩形 62496"/>
            <p:cNvSpPr/>
            <p:nvPr/>
          </p:nvSpPr>
          <p:spPr>
            <a:xfrm>
              <a:off x="4536" y="2047"/>
              <a:ext cx="61" cy="69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2498" name="矩形 62497"/>
            <p:cNvSpPr/>
            <p:nvPr/>
          </p:nvSpPr>
          <p:spPr>
            <a:xfrm>
              <a:off x="4358" y="1874"/>
              <a:ext cx="423" cy="70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2499" name="矩形 62498"/>
            <p:cNvSpPr/>
            <p:nvPr/>
          </p:nvSpPr>
          <p:spPr>
            <a:xfrm>
              <a:off x="4542" y="1923"/>
              <a:ext cx="62" cy="69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62500" name="矩形 62499"/>
            <p:cNvSpPr/>
            <p:nvPr/>
          </p:nvSpPr>
          <p:spPr>
            <a:xfrm>
              <a:off x="4476" y="2105"/>
              <a:ext cx="174" cy="55"/>
            </a:xfrm>
            <a:prstGeom prst="rect">
              <a:avLst/>
            </a:prstGeom>
            <a:solidFill>
              <a:srgbClr val="FF00FF"/>
            </a:solidFill>
            <a:ln w="127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62501" name="组合 62500"/>
            <p:cNvGrpSpPr/>
            <p:nvPr/>
          </p:nvGrpSpPr>
          <p:grpSpPr>
            <a:xfrm>
              <a:off x="4482" y="1744"/>
              <a:ext cx="174" cy="128"/>
              <a:chOff x="3906" y="1680"/>
              <a:chExt cx="174" cy="130"/>
            </a:xfrm>
          </p:grpSpPr>
          <p:sp>
            <p:nvSpPr>
              <p:cNvPr id="62502" name="矩形 62501"/>
              <p:cNvSpPr/>
              <p:nvPr/>
            </p:nvSpPr>
            <p:spPr>
              <a:xfrm>
                <a:off x="3966" y="1740"/>
                <a:ext cx="62" cy="70"/>
              </a:xfrm>
              <a:prstGeom prst="rect">
                <a:avLst/>
              </a:prstGeom>
              <a:solidFill>
                <a:srgbClr val="FF00FF"/>
              </a:solidFill>
              <a:ln w="12700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2503" name="矩形 62502"/>
              <p:cNvSpPr/>
              <p:nvPr/>
            </p:nvSpPr>
            <p:spPr>
              <a:xfrm>
                <a:off x="3906" y="1680"/>
                <a:ext cx="174" cy="56"/>
              </a:xfrm>
              <a:prstGeom prst="rect">
                <a:avLst/>
              </a:prstGeom>
              <a:solidFill>
                <a:srgbClr val="FF00FF"/>
              </a:solidFill>
              <a:ln w="12700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62504" name="直接连接符 62503"/>
            <p:cNvSpPr/>
            <p:nvPr/>
          </p:nvSpPr>
          <p:spPr>
            <a:xfrm>
              <a:off x="4578" y="1506"/>
              <a:ext cx="14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505" name="直接连接符 62504"/>
            <p:cNvSpPr/>
            <p:nvPr/>
          </p:nvSpPr>
          <p:spPr>
            <a:xfrm>
              <a:off x="4434" y="1941"/>
              <a:ext cx="0" cy="98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62506" name="组合 62505"/>
            <p:cNvGrpSpPr/>
            <p:nvPr/>
          </p:nvGrpSpPr>
          <p:grpSpPr>
            <a:xfrm>
              <a:off x="3600" y="2024"/>
              <a:ext cx="691" cy="904"/>
              <a:chOff x="2592" y="2659"/>
              <a:chExt cx="691" cy="923"/>
            </a:xfrm>
          </p:grpSpPr>
          <p:sp>
            <p:nvSpPr>
              <p:cNvPr id="62507" name="矩形 62506"/>
              <p:cNvSpPr/>
              <p:nvPr/>
            </p:nvSpPr>
            <p:spPr>
              <a:xfrm>
                <a:off x="2687" y="2784"/>
                <a:ext cx="289" cy="408"/>
              </a:xfrm>
              <a:prstGeom prst="rect">
                <a:avLst/>
              </a:prstGeom>
              <a:gradFill rotWithShape="0">
                <a:gsLst>
                  <a:gs pos="0">
                    <a:srgbClr val="808000"/>
                  </a:gs>
                  <a:gs pos="100000">
                    <a:srgbClr val="808000">
                      <a:gamma/>
                      <a:shade val="46275"/>
                      <a:invGamma/>
                    </a:srgbClr>
                  </a:gs>
                </a:gsLst>
                <a:lin ang="0" scaled="1"/>
                <a:tileRect/>
              </a:gradFill>
              <a:ln w="38100" cap="flat" cmpd="sng">
                <a:solidFill>
                  <a:srgbClr val="99CC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2508" name="矩形 62507"/>
              <p:cNvSpPr/>
              <p:nvPr/>
            </p:nvSpPr>
            <p:spPr>
              <a:xfrm>
                <a:off x="2592" y="2746"/>
                <a:ext cx="461" cy="3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endParaRPr lang="zh-CN" altLang="en-US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509" name="矩形 62508"/>
              <p:cNvSpPr/>
              <p:nvPr/>
            </p:nvSpPr>
            <p:spPr>
              <a:xfrm>
                <a:off x="2611" y="3192"/>
                <a:ext cx="461" cy="3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2510" name="矩形 62509"/>
              <p:cNvSpPr/>
              <p:nvPr/>
            </p:nvSpPr>
            <p:spPr>
              <a:xfrm>
                <a:off x="2708" y="3230"/>
                <a:ext cx="230" cy="77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2511" name="矩形 62510"/>
              <p:cNvSpPr/>
              <p:nvPr/>
            </p:nvSpPr>
            <p:spPr>
              <a:xfrm>
                <a:off x="2700" y="2659"/>
                <a:ext cx="231" cy="77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  <a:tileRect/>
              </a:gra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grpSp>
            <p:nvGrpSpPr>
              <p:cNvPr id="62512" name="组合 62511"/>
              <p:cNvGrpSpPr/>
              <p:nvPr/>
            </p:nvGrpSpPr>
            <p:grpSpPr>
              <a:xfrm>
                <a:off x="2687" y="3009"/>
                <a:ext cx="307" cy="77"/>
                <a:chOff x="1824" y="2688"/>
                <a:chExt cx="384" cy="96"/>
              </a:xfrm>
            </p:grpSpPr>
            <p:sp>
              <p:nvSpPr>
                <p:cNvPr id="62513" name="直接连接符 62512"/>
                <p:cNvSpPr/>
                <p:nvPr/>
              </p:nvSpPr>
              <p:spPr>
                <a:xfrm>
                  <a:off x="1824" y="2688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2514" name="直接连接符 62513"/>
                <p:cNvSpPr/>
                <p:nvPr/>
              </p:nvSpPr>
              <p:spPr>
                <a:xfrm>
                  <a:off x="1824" y="2736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2515" name="直接连接符 62514"/>
                <p:cNvSpPr/>
                <p:nvPr/>
              </p:nvSpPr>
              <p:spPr>
                <a:xfrm>
                  <a:off x="1824" y="2784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2516" name="直接连接符 62515"/>
              <p:cNvSpPr/>
              <p:nvPr/>
            </p:nvSpPr>
            <p:spPr>
              <a:xfrm>
                <a:off x="2976" y="2862"/>
                <a:ext cx="307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17" name="直接连接符 62516"/>
              <p:cNvSpPr/>
              <p:nvPr/>
            </p:nvSpPr>
            <p:spPr>
              <a:xfrm>
                <a:off x="3168" y="3120"/>
                <a:ext cx="0" cy="384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18" name="直接连接符 62517"/>
              <p:cNvSpPr/>
              <p:nvPr/>
            </p:nvSpPr>
            <p:spPr>
              <a:xfrm>
                <a:off x="2688" y="3120"/>
                <a:ext cx="480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62519" name="组合 62518"/>
              <p:cNvGrpSpPr/>
              <p:nvPr/>
            </p:nvGrpSpPr>
            <p:grpSpPr>
              <a:xfrm>
                <a:off x="2687" y="2894"/>
                <a:ext cx="307" cy="77"/>
                <a:chOff x="1824" y="2688"/>
                <a:chExt cx="384" cy="96"/>
              </a:xfrm>
            </p:grpSpPr>
            <p:sp>
              <p:nvSpPr>
                <p:cNvPr id="62520" name="直接连接符 62519"/>
                <p:cNvSpPr/>
                <p:nvPr/>
              </p:nvSpPr>
              <p:spPr>
                <a:xfrm>
                  <a:off x="1824" y="2688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2521" name="直接连接符 62520"/>
                <p:cNvSpPr/>
                <p:nvPr/>
              </p:nvSpPr>
              <p:spPr>
                <a:xfrm>
                  <a:off x="1824" y="2736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2522" name="直接连接符 62521"/>
                <p:cNvSpPr/>
                <p:nvPr/>
              </p:nvSpPr>
              <p:spPr>
                <a:xfrm>
                  <a:off x="1824" y="2784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2523" name="直接连接符 62522"/>
              <p:cNvSpPr/>
              <p:nvPr/>
            </p:nvSpPr>
            <p:spPr>
              <a:xfrm>
                <a:off x="3282" y="2862"/>
                <a:ext cx="0" cy="72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2524" name="组合 62523"/>
          <p:cNvGrpSpPr/>
          <p:nvPr/>
        </p:nvGrpSpPr>
        <p:grpSpPr>
          <a:xfrm>
            <a:off x="4032647" y="1332997"/>
            <a:ext cx="2280047" cy="673894"/>
            <a:chOff x="1733" y="1738"/>
            <a:chExt cx="1915" cy="566"/>
          </a:xfrm>
          <a:noFill/>
        </p:grpSpPr>
        <p:sp>
          <p:nvSpPr>
            <p:cNvPr id="62525" name="直接连接符 62524"/>
            <p:cNvSpPr/>
            <p:nvPr/>
          </p:nvSpPr>
          <p:spPr>
            <a:xfrm>
              <a:off x="2544" y="1920"/>
              <a:ext cx="1104" cy="384"/>
            </a:xfrm>
            <a:prstGeom prst="line">
              <a:avLst/>
            </a:prstGeom>
            <a:grp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526" name="文本框 62525"/>
            <p:cNvSpPr txBox="1"/>
            <p:nvPr/>
          </p:nvSpPr>
          <p:spPr>
            <a:xfrm>
              <a:off x="1733" y="1738"/>
              <a:ext cx="811" cy="335"/>
            </a:xfrm>
            <a:prstGeom prst="rect">
              <a:avLst/>
            </a:prstGeom>
            <a:grpFill/>
            <a:ln w="12700" cap="flat" cmpd="sng">
              <a:solidFill>
                <a:srgbClr val="99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电磁铁</a:t>
              </a:r>
            </a:p>
          </p:txBody>
        </p:sp>
      </p:grpSp>
      <p:grpSp>
        <p:nvGrpSpPr>
          <p:cNvPr id="62527" name="组合 62526"/>
          <p:cNvGrpSpPr/>
          <p:nvPr/>
        </p:nvGrpSpPr>
        <p:grpSpPr>
          <a:xfrm>
            <a:off x="6026944" y="635291"/>
            <a:ext cx="857250" cy="857250"/>
            <a:chOff x="3408" y="1152"/>
            <a:chExt cx="720" cy="720"/>
          </a:xfrm>
          <a:noFill/>
        </p:grpSpPr>
        <p:sp>
          <p:nvSpPr>
            <p:cNvPr id="62528" name="直接连接符 62527"/>
            <p:cNvSpPr/>
            <p:nvPr/>
          </p:nvSpPr>
          <p:spPr>
            <a:xfrm>
              <a:off x="3744" y="1536"/>
              <a:ext cx="0" cy="336"/>
            </a:xfrm>
            <a:prstGeom prst="line">
              <a:avLst/>
            </a:prstGeom>
            <a:grp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529" name="文本框 62528"/>
            <p:cNvSpPr txBox="1"/>
            <p:nvPr/>
          </p:nvSpPr>
          <p:spPr>
            <a:xfrm>
              <a:off x="3408" y="1152"/>
              <a:ext cx="720" cy="335"/>
            </a:xfrm>
            <a:prstGeom prst="rect">
              <a:avLst/>
            </a:prstGeom>
            <a:grpFill/>
            <a:ln w="12700" cap="flat" cmpd="sng">
              <a:solidFill>
                <a:srgbClr val="99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衔铁</a:t>
              </a:r>
            </a:p>
          </p:txBody>
        </p:sp>
      </p:grpSp>
      <p:sp>
        <p:nvSpPr>
          <p:cNvPr id="62530" name="文本框 62529"/>
          <p:cNvSpPr txBox="1"/>
          <p:nvPr/>
        </p:nvSpPr>
        <p:spPr>
          <a:xfrm>
            <a:off x="7741444" y="463841"/>
            <a:ext cx="68580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2531" name="组合 62530"/>
          <p:cNvGrpSpPr/>
          <p:nvPr/>
        </p:nvGrpSpPr>
        <p:grpSpPr>
          <a:xfrm>
            <a:off x="7398544" y="762689"/>
            <a:ext cx="1416844" cy="1015603"/>
            <a:chOff x="4560" y="1259"/>
            <a:chExt cx="1190" cy="853"/>
          </a:xfrm>
          <a:noFill/>
        </p:grpSpPr>
        <p:sp>
          <p:nvSpPr>
            <p:cNvPr id="62532" name="直接连接符 62531"/>
            <p:cNvSpPr/>
            <p:nvPr/>
          </p:nvSpPr>
          <p:spPr>
            <a:xfrm flipH="1">
              <a:off x="4608" y="1420"/>
              <a:ext cx="580" cy="356"/>
            </a:xfrm>
            <a:prstGeom prst="line">
              <a:avLst/>
            </a:prstGeom>
            <a:grp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533" name="直接连接符 62532"/>
            <p:cNvSpPr/>
            <p:nvPr/>
          </p:nvSpPr>
          <p:spPr>
            <a:xfrm flipH="1">
              <a:off x="4656" y="1431"/>
              <a:ext cx="532" cy="681"/>
            </a:xfrm>
            <a:prstGeom prst="line">
              <a:avLst/>
            </a:prstGeom>
            <a:grpFill/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534" name="直接连接符 62533"/>
            <p:cNvSpPr/>
            <p:nvPr/>
          </p:nvSpPr>
          <p:spPr>
            <a:xfrm flipH="1">
              <a:off x="4560" y="1430"/>
              <a:ext cx="628" cy="538"/>
            </a:xfrm>
            <a:prstGeom prst="line">
              <a:avLst/>
            </a:prstGeom>
            <a:grpFill/>
            <a:ln w="127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535" name="文本框 62534"/>
            <p:cNvSpPr txBox="1"/>
            <p:nvPr/>
          </p:nvSpPr>
          <p:spPr>
            <a:xfrm>
              <a:off x="5131" y="1259"/>
              <a:ext cx="619" cy="335"/>
            </a:xfrm>
            <a:prstGeom prst="rect">
              <a:avLst/>
            </a:prstGeom>
            <a:grpFill/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触点</a:t>
              </a:r>
            </a:p>
          </p:txBody>
        </p:sp>
      </p:grpSp>
      <p:grpSp>
        <p:nvGrpSpPr>
          <p:cNvPr id="62536" name="组合 62535"/>
          <p:cNvGrpSpPr/>
          <p:nvPr/>
        </p:nvGrpSpPr>
        <p:grpSpPr>
          <a:xfrm>
            <a:off x="4174331" y="1896163"/>
            <a:ext cx="1595438" cy="398859"/>
            <a:chOff x="2092" y="2019"/>
            <a:chExt cx="1340" cy="335"/>
          </a:xfrm>
          <a:noFill/>
        </p:grpSpPr>
        <p:sp>
          <p:nvSpPr>
            <p:cNvPr id="62537" name="直接连接符 62536"/>
            <p:cNvSpPr/>
            <p:nvPr/>
          </p:nvSpPr>
          <p:spPr>
            <a:xfrm flipV="1">
              <a:off x="2781" y="2198"/>
              <a:ext cx="651" cy="10"/>
            </a:xfrm>
            <a:prstGeom prst="line">
              <a:avLst/>
            </a:prstGeom>
            <a:grp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538" name="文本框 62537"/>
            <p:cNvSpPr txBox="1"/>
            <p:nvPr/>
          </p:nvSpPr>
          <p:spPr>
            <a:xfrm>
              <a:off x="2092" y="2019"/>
              <a:ext cx="625" cy="335"/>
            </a:xfrm>
            <a:prstGeom prst="rect">
              <a:avLst/>
            </a:prstGeom>
            <a:grpFill/>
            <a:ln w="12700" cap="flat" cmpd="sng">
              <a:solidFill>
                <a:srgbClr val="99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弹簧</a:t>
              </a:r>
            </a:p>
          </p:txBody>
        </p:sp>
      </p:grpSp>
      <p:sp>
        <p:nvSpPr>
          <p:cNvPr id="62541" name="文本框 62540"/>
          <p:cNvSpPr txBox="1"/>
          <p:nvPr/>
        </p:nvSpPr>
        <p:spPr>
          <a:xfrm>
            <a:off x="254449" y="1757608"/>
            <a:ext cx="2400300" cy="460375"/>
          </a:xfrm>
          <a:prstGeom prst="rect">
            <a:avLst/>
          </a:prstGeom>
          <a:noFill/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主要部分的作用：</a:t>
            </a:r>
          </a:p>
        </p:txBody>
      </p:sp>
      <p:sp>
        <p:nvSpPr>
          <p:cNvPr id="62542" name="文本框 62541"/>
          <p:cNvSpPr txBox="1"/>
          <p:nvPr/>
        </p:nvSpPr>
        <p:spPr>
          <a:xfrm>
            <a:off x="142891" y="2425215"/>
            <a:ext cx="5458778" cy="46037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电磁铁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：通电时产生磁性，吸下衔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铁。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2543" name="文本框 62542"/>
          <p:cNvSpPr txBox="1"/>
          <p:nvPr/>
        </p:nvSpPr>
        <p:spPr>
          <a:xfrm>
            <a:off x="174634" y="2907641"/>
            <a:ext cx="8498721" cy="82994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衔铁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： 和动触点组成一个绕支点转动的杠杆，带动动触点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             上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下运动。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2544" name="文本框 62543"/>
          <p:cNvSpPr txBox="1"/>
          <p:nvPr/>
        </p:nvSpPr>
        <p:spPr>
          <a:xfrm>
            <a:off x="190183" y="3685831"/>
            <a:ext cx="6734175" cy="46037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弹簧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：电磁铁磁性消失时，带动衔铁弹离电磁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铁。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2545" name="文本框 62544"/>
          <p:cNvSpPr txBox="1"/>
          <p:nvPr/>
        </p:nvSpPr>
        <p:spPr>
          <a:xfrm>
            <a:off x="190183" y="4247806"/>
            <a:ext cx="5486400" cy="460375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触点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：相当于被控制电路的开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关。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34292" y="664972"/>
            <a:ext cx="3958508" cy="495548"/>
            <a:chOff x="2506980" y="579256"/>
            <a:chExt cx="3958508" cy="495548"/>
          </a:xfrm>
        </p:grpSpPr>
        <p:pic>
          <p:nvPicPr>
            <p:cNvPr id="8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4" name="矩形 93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电磁继电器构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造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41" grpId="0" bldLvl="0"/>
      <p:bldP spid="62542" grpId="0" bldLvl="0" animBg="1"/>
      <p:bldP spid="62543" grpId="0" bldLvl="0" animBg="1"/>
      <p:bldP spid="62544" grpId="0" bldLvl="0" animBg="1"/>
      <p:bldP spid="6254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5">
            <a:hlinkClick r:id="rId2"/>
          </p:cNvPr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2" y="1768978"/>
            <a:ext cx="2580306" cy="20642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6">
            <a:hlinkClick r:id="rId4"/>
          </p:cNvPr>
          <p:cNvPicPr preferRelativeResize="0"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6"/>
          <a:stretch>
            <a:fillRect/>
          </a:stretch>
        </p:blipFill>
        <p:spPr>
          <a:xfrm>
            <a:off x="5991453" y="560538"/>
            <a:ext cx="2182453" cy="19677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8">
            <a:hlinkClick r:id="rId6"/>
          </p:cNvPr>
          <p:cNvPicPr preferRelativeResize="0"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50" y="2630900"/>
            <a:ext cx="2182453" cy="21824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7" descr="20.3-6.jpg"/>
          <p:cNvPicPr preferRelativeResize="0"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90056" y="1819019"/>
            <a:ext cx="2291957" cy="212892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522550" y="679507"/>
            <a:ext cx="3958508" cy="495548"/>
            <a:chOff x="2506980" y="579256"/>
            <a:chExt cx="3958508" cy="495548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常见的电磁继电器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矩形 68611"/>
          <p:cNvSpPr/>
          <p:nvPr/>
        </p:nvSpPr>
        <p:spPr>
          <a:xfrm>
            <a:off x="3770284" y="1554454"/>
            <a:ext cx="5191125" cy="34163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当开关闭合时，电磁铁通电，把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_______吸下来使_______________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接触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电路闭合，电动机便转动起来。当开关断开时，电磁铁断电失去磁性，弹簧把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________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拉起来，切断</a:t>
            </a:r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______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路，电动机便停止转动。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3925780" y="2218108"/>
            <a:ext cx="124182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衔铁</a:t>
            </a:r>
          </a:p>
        </p:txBody>
      </p:sp>
      <p:sp>
        <p:nvSpPr>
          <p:cNvPr id="68615" name="文本框 68614"/>
          <p:cNvSpPr txBox="1"/>
          <p:nvPr/>
        </p:nvSpPr>
        <p:spPr>
          <a:xfrm>
            <a:off x="6129024" y="2218108"/>
            <a:ext cx="24053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动触点、静触点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4728380" y="2760326"/>
            <a:ext cx="107989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工作</a:t>
            </a:r>
          </a:p>
        </p:txBody>
      </p:sp>
      <p:sp>
        <p:nvSpPr>
          <p:cNvPr id="68617" name="文本框 68616"/>
          <p:cNvSpPr txBox="1"/>
          <p:nvPr/>
        </p:nvSpPr>
        <p:spPr>
          <a:xfrm>
            <a:off x="6563322" y="3820923"/>
            <a:ext cx="124182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衔铁</a:t>
            </a:r>
          </a:p>
        </p:txBody>
      </p:sp>
      <p:sp>
        <p:nvSpPr>
          <p:cNvPr id="68618" name="文本框 68617"/>
          <p:cNvSpPr txBox="1"/>
          <p:nvPr/>
        </p:nvSpPr>
        <p:spPr>
          <a:xfrm>
            <a:off x="4546691" y="4362045"/>
            <a:ext cx="113466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Times New Roman" panose="02020603050405020304" charset="0"/>
                <a:ea typeface="宋体" panose="02010600030101010101" pitchFamily="2" charset="-122"/>
              </a:rPr>
              <a:t>工作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4135" y="1187200"/>
            <a:ext cx="556641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indent="0" algn="l" eaLnBrk="0" fontAlgn="base" hangingPunct="0">
              <a:spcBef>
                <a:spcPct val="20000"/>
              </a:spcBef>
              <a:buClr>
                <a:srgbClr val="000000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利用电磁铁控制工作电路通断的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开关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。</a:t>
            </a:r>
          </a:p>
        </p:txBody>
      </p:sp>
      <p:pic>
        <p:nvPicPr>
          <p:cNvPr id="8" name="图片 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892" y="2057069"/>
            <a:ext cx="2979448" cy="19027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7" name="组合 26"/>
          <p:cNvGrpSpPr/>
          <p:nvPr/>
        </p:nvGrpSpPr>
        <p:grpSpPr>
          <a:xfrm rot="16200000">
            <a:off x="1410640" y="2739949"/>
            <a:ext cx="1153955" cy="3471700"/>
            <a:chOff x="208934" y="593469"/>
            <a:chExt cx="1153955" cy="3471703"/>
          </a:xfrm>
        </p:grpSpPr>
        <p:sp>
          <p:nvSpPr>
            <p:cNvPr id="28" name="右箭头标注 18"/>
            <p:cNvSpPr/>
            <p:nvPr/>
          </p:nvSpPr>
          <p:spPr>
            <a:xfrm>
              <a:off x="525844" y="593469"/>
              <a:ext cx="837045" cy="347170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71893">
              <a:off x="531841" y="699676"/>
              <a:ext cx="382693" cy="33737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208934" y="926518"/>
              <a:ext cx="921385" cy="3126238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片演示电磁继电器的结构和工作原理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165">
                <a:defRPr/>
              </a:pP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604814" y="512572"/>
            <a:ext cx="3958508" cy="495548"/>
            <a:chOff x="2506980" y="579256"/>
            <a:chExt cx="3958508" cy="495548"/>
          </a:xfrm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电磁继电器的工作原理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86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bldLvl="0" animBg="1"/>
      <p:bldP spid="68613" grpId="0"/>
      <p:bldP spid="68615" grpId="0"/>
      <p:bldP spid="68616" grpId="0"/>
      <p:bldP spid="68617" grpId="0"/>
      <p:bldP spid="68618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71" y="1744305"/>
            <a:ext cx="999707" cy="1383520"/>
          </a:xfrm>
          <a:prstGeom prst="rect">
            <a:avLst/>
          </a:prstGeom>
        </p:spPr>
      </p:pic>
      <p:sp>
        <p:nvSpPr>
          <p:cNvPr id="97283" name="Text Box 3"/>
          <p:cNvSpPr txBox="1"/>
          <p:nvPr/>
        </p:nvSpPr>
        <p:spPr>
          <a:xfrm>
            <a:off x="1491054" y="1591125"/>
            <a:ext cx="777845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 用低电压、弱电流控制高电压、强电流。</a:t>
            </a:r>
          </a:p>
        </p:txBody>
      </p:sp>
      <p:sp>
        <p:nvSpPr>
          <p:cNvPr id="97285" name="Text Box 5"/>
          <p:cNvSpPr txBox="1"/>
          <p:nvPr/>
        </p:nvSpPr>
        <p:spPr>
          <a:xfrm>
            <a:off x="1471219" y="2526558"/>
            <a:ext cx="547452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 实现自动控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制。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1471219" y="3419327"/>
            <a:ext cx="39090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 实现远距离控</a:t>
            </a:r>
            <a:r>
              <a:rPr lang="zh-CN" altLang="en-US" sz="28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制。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20977" y="645388"/>
            <a:ext cx="4317206" cy="522974"/>
            <a:chOff x="634" y="1013"/>
            <a:chExt cx="4609" cy="509"/>
          </a:xfrm>
        </p:grpSpPr>
        <p:sp>
          <p:nvSpPr>
            <p:cNvPr id="21" name="圆角矩形 20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sp>
          <p:nvSpPr>
            <p:cNvPr id="22" name="文本框 13316"/>
            <p:cNvSpPr txBox="1"/>
            <p:nvPr/>
          </p:nvSpPr>
          <p:spPr>
            <a:xfrm>
              <a:off x="1010" y="1013"/>
              <a:ext cx="3648" cy="509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电磁继电器的应用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5" grpId="0"/>
      <p:bldP spid="972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矩形 70660"/>
          <p:cNvSpPr/>
          <p:nvPr/>
        </p:nvSpPr>
        <p:spPr>
          <a:xfrm>
            <a:off x="3537959" y="792070"/>
            <a:ext cx="5358214" cy="37856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水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位没有到达金属块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时，控制电路不工作，继电器线圈没有电流通过，此时继电器工作电路的上面两个触点接触，工作电路中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绿灯与电源构成回路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，绿灯亮；当水位到达金属块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时，继电器线圈有电流流过，电磁铁吸引衔铁，使工作电路的下面两个触点接触，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红灯与电源构成回路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，红灯亮。</a:t>
            </a:r>
          </a:p>
        </p:txBody>
      </p:sp>
      <p:pic>
        <p:nvPicPr>
          <p:cNvPr id="2049" name="图片 2048" descr="ppt/media/image27.wm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685" y="792070"/>
            <a:ext cx="3089723" cy="231161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 rot="16200000">
            <a:off x="1202326" y="2259669"/>
            <a:ext cx="1153956" cy="3116209"/>
            <a:chOff x="208934" y="593469"/>
            <a:chExt cx="1153956" cy="3116212"/>
          </a:xfrm>
        </p:grpSpPr>
        <p:sp>
          <p:nvSpPr>
            <p:cNvPr id="14" name="右箭头标注 18"/>
            <p:cNvSpPr/>
            <p:nvPr/>
          </p:nvSpPr>
          <p:spPr>
            <a:xfrm>
              <a:off x="525845" y="593469"/>
              <a:ext cx="837045" cy="3116212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71893">
              <a:off x="531841" y="699676"/>
              <a:ext cx="382693" cy="33737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08934" y="926519"/>
              <a:ext cx="921385" cy="2466968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片演示水位报警器工作原理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165">
                <a:defRPr/>
              </a:pP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6343" y="868321"/>
            <a:ext cx="4833341" cy="30931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5000"/>
              </a:lnSpc>
              <a:spcAft>
                <a:spcPts val="180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温度自动报警器</a:t>
            </a:r>
          </a:p>
          <a:p>
            <a:pPr fontAlgn="auto"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温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度升高时，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水银面上升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，当水银面上升到与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金属丝接触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时，电磁铁线圈中就有电流通过，产生磁性吸引触点开关使之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闭合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，这时工作电路形成回路，电铃就响起来了。</a:t>
            </a:r>
          </a:p>
        </p:txBody>
      </p:sp>
      <p:pic>
        <p:nvPicPr>
          <p:cNvPr id="3073" name="图片 3072" descr="ppt/media/image28.wmf">
            <a:hlinkClick r:id="rId2" action="ppaction://hlinkfile"/>
          </p:cNvPr>
          <p:cNvPicPr/>
          <p:nvPr/>
        </p:nvPicPr>
        <p:blipFill rotWithShape="1">
          <a:blip r:embed="rId3" cstate="print"/>
          <a:srcRect l="13927" r="12660"/>
          <a:stretch>
            <a:fillRect/>
          </a:stretch>
        </p:blipFill>
        <p:spPr>
          <a:xfrm>
            <a:off x="657223" y="954050"/>
            <a:ext cx="3419119" cy="26908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 rot="16200000">
            <a:off x="1743688" y="2650422"/>
            <a:ext cx="1153955" cy="3471700"/>
            <a:chOff x="208934" y="593469"/>
            <a:chExt cx="1153955" cy="3471703"/>
          </a:xfrm>
        </p:grpSpPr>
        <p:sp>
          <p:nvSpPr>
            <p:cNvPr id="14" name="右箭头标注 18"/>
            <p:cNvSpPr/>
            <p:nvPr/>
          </p:nvSpPr>
          <p:spPr>
            <a:xfrm>
              <a:off x="525844" y="593469"/>
              <a:ext cx="837045" cy="347170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71893">
              <a:off x="531841" y="699676"/>
              <a:ext cx="382693" cy="33737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08934" y="926518"/>
              <a:ext cx="921385" cy="3126238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</a:t>
              </a: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击观看</a:t>
              </a:r>
            </a:p>
            <a:p>
              <a:pPr algn="ctr" defTabSz="685165">
                <a:defRPr/>
              </a:pPr>
              <a:r>
                <a:rPr lang="zh-CN" altLang="en-US" sz="1600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温度自动报警</a:t>
              </a:r>
              <a:r>
                <a:rPr lang="zh-CN" altLang="en-US" sz="1600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器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 defTabSz="685165">
                <a:defRPr/>
              </a:pP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3"/>
          <p:cNvGrpSpPr/>
          <p:nvPr/>
        </p:nvGrpSpPr>
        <p:grpSpPr bwMode="auto">
          <a:xfrm>
            <a:off x="3371850" y="452573"/>
            <a:ext cx="1879997" cy="474345"/>
            <a:chOff x="497257" y="753279"/>
            <a:chExt cx="1881032" cy="475146"/>
          </a:xfrm>
        </p:grpSpPr>
        <p:grpSp>
          <p:nvGrpSpPr>
            <p:cNvPr id="2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8941" y="868833"/>
            <a:ext cx="8734723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2019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•嘉兴）小明在科学拓展课上制作了一个简易喇叭（原理如图）。接通信号源后，电流的方向不断改变，导致线圈的磁极不断变化，通过吸引或排斥磁铁，带动纸盆振动。为改变纸盆振动幅度以调节喇叭响度，下列方法不可行的是（　　）</a:t>
            </a:r>
          </a:p>
          <a:p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．改变磁铁的磁极 </a:t>
            </a:r>
          </a:p>
          <a:p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．改变电流的大小 </a:t>
            </a:r>
          </a:p>
          <a:p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．改变磁铁磁性强弱 </a:t>
            </a:r>
          </a:p>
          <a:p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．改变线圈的匝数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286" y="2912531"/>
            <a:ext cx="2563495" cy="18742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51847" y="2592382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椭圆 3"/>
          <p:cNvSpPr/>
          <p:nvPr/>
        </p:nvSpPr>
        <p:spPr>
          <a:xfrm>
            <a:off x="353140" y="1438171"/>
            <a:ext cx="4232672" cy="2571750"/>
          </a:xfrm>
          <a:prstGeom prst="ellipse">
            <a:avLst/>
          </a:prstGeom>
          <a:solidFill>
            <a:srgbClr val="F79646"/>
          </a:soli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3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108" name="Picture 2" descr="C:\Users\zzw\Pictures\540629924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2087" y="1622122"/>
            <a:ext cx="1453753" cy="2203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9" name="Picture 4" descr="http://ekuxt.landong.com/sctx004xt/8199205328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3042" y="1834024"/>
            <a:ext cx="1592319" cy="17800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右箭头 6"/>
          <p:cNvSpPr/>
          <p:nvPr/>
        </p:nvSpPr>
        <p:spPr>
          <a:xfrm>
            <a:off x="4289425" y="2301240"/>
            <a:ext cx="838835" cy="270510"/>
          </a:xfrm>
          <a:prstGeom prst="rightArrow">
            <a:avLst>
              <a:gd name="adj1" fmla="val 50000"/>
              <a:gd name="adj2" fmla="val 90088"/>
            </a:avLst>
          </a:prstGeom>
          <a:gradFill rotWithShape="1">
            <a:gsLst>
              <a:gs pos="0">
                <a:srgbClr val="DAFDA7">
                  <a:alpha val="100000"/>
                </a:srgbClr>
              </a:gs>
              <a:gs pos="35001">
                <a:srgbClr val="E4FDC2">
                  <a:alpha val="100000"/>
                </a:srgbClr>
              </a:gs>
              <a:gs pos="100000">
                <a:srgbClr val="F5FF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24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111" name="TextBox 7"/>
          <p:cNvSpPr txBox="1"/>
          <p:nvPr/>
        </p:nvSpPr>
        <p:spPr>
          <a:xfrm>
            <a:off x="5192792" y="2180564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永磁体</a:t>
            </a:r>
          </a:p>
        </p:txBody>
      </p:sp>
      <p:sp>
        <p:nvSpPr>
          <p:cNvPr id="4112" name="圆角矩形 8"/>
          <p:cNvSpPr/>
          <p:nvPr/>
        </p:nvSpPr>
        <p:spPr>
          <a:xfrm>
            <a:off x="5013158" y="2933912"/>
            <a:ext cx="3919388" cy="2034778"/>
          </a:xfrm>
          <a:prstGeom prst="roundRect">
            <a:avLst>
              <a:gd name="adj" fmla="val 16667"/>
            </a:avLst>
          </a:prstGeom>
          <a:solidFill>
            <a:srgbClr val="4BACC6"/>
          </a:soli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35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113" name="Picture 6" descr="http://img839.ph.126.net/U1U4SVALAuPF51JujApX2A==/7853151850245383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1129" y="3300143"/>
            <a:ext cx="1130166" cy="13023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4" name="图片 10" descr="201012294520495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14914" y="3236659"/>
            <a:ext cx="940466" cy="15114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5" name="TextBox 12"/>
          <p:cNvSpPr txBox="1"/>
          <p:nvPr/>
        </p:nvSpPr>
        <p:spPr>
          <a:xfrm>
            <a:off x="3359306" y="392723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电磁铁</a:t>
            </a:r>
          </a:p>
        </p:txBody>
      </p:sp>
      <p:sp>
        <p:nvSpPr>
          <p:cNvPr id="4116" name="左箭头 13"/>
          <p:cNvSpPr/>
          <p:nvPr/>
        </p:nvSpPr>
        <p:spPr>
          <a:xfrm>
            <a:off x="4491124" y="4024206"/>
            <a:ext cx="482203" cy="225029"/>
          </a:xfrm>
          <a:prstGeom prst="leftArrow">
            <a:avLst>
              <a:gd name="adj1" fmla="val 50000"/>
              <a:gd name="adj2" fmla="val 107142"/>
            </a:avLst>
          </a:prstGeom>
          <a:gradFill rotWithShape="1">
            <a:gsLst>
              <a:gs pos="0">
                <a:srgbClr val="C9B5E8">
                  <a:alpha val="100000"/>
                </a:srgbClr>
              </a:gs>
              <a:gs pos="35001">
                <a:srgbClr val="D9CBEE">
                  <a:alpha val="100000"/>
                </a:srgbClr>
              </a:gs>
              <a:gs pos="100000">
                <a:srgbClr val="F0EAF9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7D60A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240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4117" name="图片 14" descr="起重电磁铁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00186" y="3254206"/>
            <a:ext cx="1110916" cy="147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7"/>
          <p:cNvSpPr txBox="1"/>
          <p:nvPr/>
        </p:nvSpPr>
        <p:spPr>
          <a:xfrm>
            <a:off x="508636" y="525187"/>
            <a:ext cx="830246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永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磁体和电磁铁都是重要的电磁元件，电磁铁的磁性强弱与哪些因素有关？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电磁铁又有哪些优越性？有什么重要的应用？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bldLvl="0" animBg="1"/>
      <p:bldP spid="4111" grpId="0"/>
      <p:bldP spid="4115" grpId="0"/>
      <p:bldP spid="4116" grpId="0" bldLvl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935" y="2571064"/>
            <a:ext cx="2590669" cy="20476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720" y="1130935"/>
            <a:ext cx="8641640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（2019•黄冈）如图所示是某车间自动除尘装置的简化电路图。空气中尘埃量较少时，光源发出来的光被挡板挡住了。当空气中尘埃量达到一定值时，由于尘埃的反射，部分光越过挡板射到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电阻上，光敏电阻的阻值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路中的电流增大，电磁铁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的磁性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，在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衔铁的作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用下，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启自动除尘模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若图中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a、b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除尘器，一个是指示灯，则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是除尘器。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19625" y="2858198"/>
            <a:ext cx="103949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减小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2924" y="3695817"/>
            <a:ext cx="105473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增强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21035" y="4618672"/>
            <a:ext cx="7791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1" name="组合 3"/>
          <p:cNvGrpSpPr/>
          <p:nvPr/>
        </p:nvGrpSpPr>
        <p:grpSpPr bwMode="auto">
          <a:xfrm>
            <a:off x="3371850" y="622908"/>
            <a:ext cx="1879997" cy="474345"/>
            <a:chOff x="497257" y="753279"/>
            <a:chExt cx="1881032" cy="475146"/>
          </a:xfrm>
        </p:grpSpPr>
        <p:grpSp>
          <p:nvGrpSpPr>
            <p:cNvPr id="1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3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4590" y="1942465"/>
            <a:ext cx="2599690" cy="1972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6220" y="800074"/>
            <a:ext cx="8651081" cy="40134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（201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8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•金华）在探究影响电磁铁磁性强弱的因素时，小科设计了如图所示的电路，下列相关说法不正确的是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）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A．电磁铁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上方都是S极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B．通过电磁铁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和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的电流相等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C．电磁铁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的磁性强于电磁铁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的磁性 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D．向右移动滑片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，电磁铁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磁性都减弱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16525" y="1932364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28" name="文本框 17"/>
          <p:cNvSpPr txBox="1"/>
          <p:nvPr/>
        </p:nvSpPr>
        <p:spPr>
          <a:xfrm>
            <a:off x="2029496" y="2575944"/>
            <a:ext cx="2795857" cy="4616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3"/>
          <p:cNvGrpSpPr/>
          <p:nvPr/>
        </p:nvGrpSpPr>
        <p:grpSpPr bwMode="auto">
          <a:xfrm>
            <a:off x="3371850" y="464355"/>
            <a:ext cx="1879997" cy="474345"/>
            <a:chOff x="497257" y="753279"/>
            <a:chExt cx="1881032" cy="475146"/>
          </a:xfrm>
        </p:grpSpPr>
        <p:grpSp>
          <p:nvGrpSpPr>
            <p:cNvPr id="3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024947" y="2568643"/>
            <a:ext cx="5517822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电磁铁A的上方为N极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，B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的上方为S极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358" y="1155178"/>
            <a:ext cx="875728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南京中考）如图是一个限流装置示意图，图中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P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是电磁铁，S是开关，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Q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是衔铁、可绕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O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点转动。当电路中电流过大时，电磁铁的磁性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（填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增强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减弱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或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不变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），吸引衔铁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弹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簧将开关拉起，使电路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起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到保护作用。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82983" y="2573873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增强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18935" y="3848287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断开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295" y="3175668"/>
            <a:ext cx="3099913" cy="1489422"/>
          </a:xfrm>
          <a:prstGeom prst="rect">
            <a:avLst/>
          </a:prstGeom>
        </p:spPr>
      </p:pic>
      <p:grpSp>
        <p:nvGrpSpPr>
          <p:cNvPr id="28" name="组合 3"/>
          <p:cNvGrpSpPr/>
          <p:nvPr/>
        </p:nvGrpSpPr>
        <p:grpSpPr bwMode="auto">
          <a:xfrm>
            <a:off x="3371850" y="622908"/>
            <a:ext cx="1879997" cy="474345"/>
            <a:chOff x="497257" y="753279"/>
            <a:chExt cx="1881032" cy="475146"/>
          </a:xfrm>
        </p:grpSpPr>
        <p:grpSp>
          <p:nvGrpSpPr>
            <p:cNvPr id="2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494" y="1138653"/>
            <a:ext cx="8883968" cy="3743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5.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（2018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•张家界）巨磁电阻效应是指某些材料的电阻随磁场增强而急剧减小的现象，图中GMR是巨磁电阻，闭合开关S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、S</a:t>
            </a:r>
            <a:r>
              <a:rPr lang="zh-CN" altLang="en-US" sz="2400" b="1" baseline="-25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，移动滑动变阻器的滑片，以下分析正确的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）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A．滑片向左移动时，电磁铁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磁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性减弱，指示灯亮度变暗 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B．滑片向左移动时，电磁铁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磁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性增强，指示灯亮度变亮 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C．滑片向右移动时，GMR电阻变小，指示灯亮度变亮 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D．滑片向右移动时，GMR电阻变大，指示灯亮度变亮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65668" y="1975043"/>
            <a:ext cx="359093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8" name="组合 3"/>
          <p:cNvGrpSpPr/>
          <p:nvPr/>
        </p:nvGrpSpPr>
        <p:grpSpPr bwMode="auto">
          <a:xfrm>
            <a:off x="3371850" y="622908"/>
            <a:ext cx="1879997" cy="474345"/>
            <a:chOff x="497257" y="753279"/>
            <a:chExt cx="1881032" cy="475146"/>
          </a:xfrm>
        </p:grpSpPr>
        <p:grpSp>
          <p:nvGrpSpPr>
            <p:cNvPr id="29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1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931" y="2571750"/>
            <a:ext cx="3002280" cy="142036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911" y="2521932"/>
            <a:ext cx="1341650" cy="22710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830" y="1084395"/>
            <a:ext cx="8895398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图所示，闭合开关，条形磁铁静止后，将滑动变阻器滑片P从左往右滑动的过程中，弹簧将（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．缩短                         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．伸长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．静止不动                 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         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D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．先伸长后缩短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95534" y="1861185"/>
            <a:ext cx="42351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8" name="缺角矩形 2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138" y="1146246"/>
            <a:ext cx="8480837" cy="3640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许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多自动控制的电路中都安装有电磁铁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。有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关电磁铁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，下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列说法中正确的是（　　）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A．电磁铁的铁芯，可以用铜棒代替 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B．电磁继电器中的磁体，可以使用永磁铁 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C．电磁铁磁性的强弱只与电流的大小有关 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D．电磁铁是根据电流的磁效应制成的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16189" y="1877578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24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8" name="缺角矩形 2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42eb562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8213" y="3358497"/>
            <a:ext cx="3453007" cy="14867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4726" y="972756"/>
            <a:ext cx="8827294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 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如图是抓拍机动车闯红灯装置的工作原理示意图。光控开关接收到红灯发出的光会自动闭合，压力开关受到机动车的压力会闭合，摄像系统在电路接通时可自动拍摄违章车辆。下列有关说法正确的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是（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　　）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A．摄像系统拍摄的图象是正立缩小的虚像 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B．当红灯损坏不能发光时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，该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装置仍能正常工作 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C．若将光控开关和压力开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关</a:t>
            </a:r>
            <a:endParaRPr lang="en-US" altLang="zh-CN" sz="24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并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联，也能起到相同的作用 </a:t>
            </a:r>
          </a:p>
          <a:p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D．只要光控开关和压力开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关  </a:t>
            </a:r>
            <a:endParaRPr lang="zh-CN" altLang="en-US" sz="2400" b="1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有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一个不闭合，摄像系统都不</a:t>
            </a:r>
          </a:p>
          <a:p>
            <a:r>
              <a:rPr lang="zh-CN" altLang="en-US" sz="24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  会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自动拍摄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31678" y="2077099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3" name="缺角矩形 12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8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889" y="1789382"/>
            <a:ext cx="3230880" cy="20543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296" y="954379"/>
            <a:ext cx="8779193" cy="3242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图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是汽车启动装置电路简图，当钥匙插入钥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匙   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孔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并转动时，电磁铁得到磁性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此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时电磁铁上端为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极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触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点B与C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（填“接通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endParaRPr lang="en-US" altLang="zh-CN" sz="2800" b="1" dirty="0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     或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“断开”），汽车启动。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74686" y="2356183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41289" y="3032301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接通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77" y="908709"/>
            <a:ext cx="9095423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在</a:t>
            </a: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“探究影响电磁铁磁性强弱的因素”的实验中，电源电压恒定，大、小铁钉各自完全相同，进行如图所示的甲、乙、丙三次实验。甲图中大铁钉的N极是</a:t>
            </a:r>
            <a:r>
              <a:rPr lang="en-US" altLang="zh-CN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</a:t>
            </a: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（选填“钉尖”或“钉帽”）。通过观察甲、乙两次实验现象，得出的结论是</a:t>
            </a:r>
            <a:r>
              <a:rPr lang="en-US" altLang="zh-CN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____________________________</a:t>
            </a:r>
            <a:r>
              <a:rPr lang="en-US" altLang="zh-CN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</a:t>
            </a:r>
            <a:r>
              <a:rPr lang="en-US" altLang="zh-CN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；通过观察丙图实验现象得出的结论是</a:t>
            </a:r>
            <a:r>
              <a:rPr lang="en-US" altLang="zh-CN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__________________________________________</a:t>
            </a: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。将甲图中的小铁钉换成小钢钉进行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实验，断开开关后，发现有趣的实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验现象是</a:t>
            </a:r>
            <a:r>
              <a:rPr lang="en-US" altLang="zh-CN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_____________________</a:t>
            </a:r>
            <a:r>
              <a:rPr lang="zh-CN" altLang="en-US" sz="21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94201" y="2455175"/>
            <a:ext cx="5061001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在线圈匝数相同时，电流越大，磁性越强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8605" y="2932355"/>
            <a:ext cx="5331909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在电流一定时，线圈的匝数越多，磁性越强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6733" y="4327897"/>
            <a:ext cx="2351926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小钢钉不会掉下来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4302" y="1954114"/>
            <a:ext cx="726481" cy="4154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钉帽</a:t>
            </a:r>
          </a:p>
        </p:txBody>
      </p:sp>
      <p:grpSp>
        <p:nvGrpSpPr>
          <p:cNvPr id="22" name="组合 1"/>
          <p:cNvGrpSpPr>
            <a:grpSpLocks noChangeAspect="1"/>
          </p:cNvGrpSpPr>
          <p:nvPr/>
        </p:nvGrpSpPr>
        <p:grpSpPr bwMode="auto">
          <a:xfrm>
            <a:off x="3216593" y="516177"/>
            <a:ext cx="2411016" cy="450056"/>
            <a:chOff x="3564387" y="597378"/>
            <a:chExt cx="2247990" cy="419195"/>
          </a:xfrm>
        </p:grpSpPr>
        <p:sp>
          <p:nvSpPr>
            <p:cNvPr id="2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3182065" y="473314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  <p:pic>
        <p:nvPicPr>
          <p:cNvPr id="5" name="图片 4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04995" y="3394075"/>
            <a:ext cx="4385945" cy="14935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23555"/>
          <p:cNvSpPr/>
          <p:nvPr/>
        </p:nvSpPr>
        <p:spPr>
          <a:xfrm>
            <a:off x="1562364" y="695589"/>
            <a:ext cx="4515980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结构：内部插有铁芯的螺线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管。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1445895" y="1306116"/>
            <a:ext cx="556323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buClrTx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工作原理：利用电流的磁效应来工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作。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63" name="矩形 23562"/>
          <p:cNvSpPr/>
          <p:nvPr/>
        </p:nvSpPr>
        <p:spPr>
          <a:xfrm>
            <a:off x="1445895" y="3157326"/>
            <a:ext cx="1274840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电磁铁的优点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446127" y="2204815"/>
            <a:ext cx="553998" cy="12597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电磁铁</a:t>
            </a:r>
          </a:p>
        </p:txBody>
      </p:sp>
      <p:sp>
        <p:nvSpPr>
          <p:cNvPr id="23568" name="左大括号 23567"/>
          <p:cNvSpPr/>
          <p:nvPr/>
        </p:nvSpPr>
        <p:spPr>
          <a:xfrm>
            <a:off x="1119769" y="929005"/>
            <a:ext cx="442595" cy="3632200"/>
          </a:xfrm>
          <a:prstGeom prst="leftBrace">
            <a:avLst>
              <a:gd name="adj1" fmla="val 56247"/>
              <a:gd name="adj2" fmla="val 50000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74" name="文本框 23573"/>
          <p:cNvSpPr txBox="1"/>
          <p:nvPr/>
        </p:nvSpPr>
        <p:spPr>
          <a:xfrm>
            <a:off x="1464945" y="2068195"/>
            <a:ext cx="3979891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影响电磁铁磁性大小的因素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5596084" y="1939895"/>
            <a:ext cx="162480" cy="750282"/>
          </a:xfrm>
          <a:prstGeom prst="leftBrace">
            <a:avLst>
              <a:gd name="adj1" fmla="val 23529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3554" name="矩形 23553"/>
          <p:cNvSpPr/>
          <p:nvPr/>
        </p:nvSpPr>
        <p:spPr>
          <a:xfrm>
            <a:off x="3031490" y="2528570"/>
            <a:ext cx="5958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磁性有无可以通过通断电来控</a:t>
            </a:r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制。</a:t>
            </a:r>
            <a:endParaRPr lang="en-US" altLang="zh-CN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磁性强弱可以通过改变电流的大小和线圈的匝数来控</a:t>
            </a:r>
            <a:r>
              <a:rPr lang="zh-CN" alt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制。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它的磁极可以通过改变电流的方向来控制。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2819938" y="2901970"/>
            <a:ext cx="142875" cy="1348740"/>
          </a:xfrm>
          <a:prstGeom prst="leftBrace">
            <a:avLst>
              <a:gd name="adj1" fmla="val 35171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62364" y="4315539"/>
            <a:ext cx="839004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5758564" y="1767468"/>
            <a:ext cx="1757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电流大小</a:t>
            </a:r>
          </a:p>
        </p:txBody>
      </p:sp>
      <p:sp>
        <p:nvSpPr>
          <p:cNvPr id="3" name="矩形 2"/>
          <p:cNvSpPr/>
          <p:nvPr/>
        </p:nvSpPr>
        <p:spPr>
          <a:xfrm>
            <a:off x="5758564" y="2375711"/>
            <a:ext cx="1757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线圈匝数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60" grpId="0" animBg="1"/>
      <p:bldP spid="23563" grpId="0" animBg="1"/>
      <p:bldP spid="23567" grpId="0" animBg="1"/>
      <p:bldP spid="23568" grpId="0" bldLvl="0" animBg="1"/>
      <p:bldP spid="23574" grpId="0" bldLvl="0" animBg="1"/>
      <p:bldP spid="5" grpId="0" bldLvl="0" animBg="1"/>
      <p:bldP spid="15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10899" y="2720155"/>
            <a:ext cx="7550123" cy="16636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1.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知道什么是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电磁铁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；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知道电磁铁的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磁性强弱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与哪些因素有关；了解电磁铁在生活中的应用；知道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电磁继电器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及其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构造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工作原理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932329" y="825438"/>
            <a:ext cx="7402380" cy="1612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通过阅读说明书和观察电磁继电器，知道如何使用电磁继电器，提高学生的观察、分析及操作能力。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10899" y="630370"/>
            <a:ext cx="7913370" cy="3888105"/>
            <a:chOff x="987" y="819"/>
            <a:chExt cx="12462" cy="6123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2993" y="4064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13443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矩形 63496"/>
          <p:cNvSpPr/>
          <p:nvPr/>
        </p:nvSpPr>
        <p:spPr>
          <a:xfrm>
            <a:off x="1305374" y="1254760"/>
            <a:ext cx="613156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实质：利用电磁铁来控制工作电路的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开</a:t>
            </a:r>
            <a:r>
              <a:rPr lang="zh-CN" altLang="en-US" sz="2400" b="1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关。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3498" name="矩形 63497"/>
          <p:cNvSpPr/>
          <p:nvPr/>
        </p:nvSpPr>
        <p:spPr>
          <a:xfrm>
            <a:off x="1305560" y="2998470"/>
            <a:ext cx="86233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algn="l">
              <a:buClrTx/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应用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913579" y="1425575"/>
            <a:ext cx="391795" cy="1803400"/>
          </a:xfrm>
          <a:prstGeom prst="leftBrace">
            <a:avLst>
              <a:gd name="adj1" fmla="val 36701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581" y="1612265"/>
            <a:ext cx="553998" cy="19818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电磁继电器</a:t>
            </a:r>
          </a:p>
        </p:txBody>
      </p:sp>
      <p:sp>
        <p:nvSpPr>
          <p:cNvPr id="97283" name="Text Box 3"/>
          <p:cNvSpPr txBox="1"/>
          <p:nvPr/>
        </p:nvSpPr>
        <p:spPr>
          <a:xfrm>
            <a:off x="2551244" y="2097220"/>
            <a:ext cx="6537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 用低电压、弱电流控制高电压、强电流。</a:t>
            </a:r>
          </a:p>
        </p:txBody>
      </p:sp>
      <p:sp>
        <p:nvSpPr>
          <p:cNvPr id="97285" name="Text Box 5"/>
          <p:cNvSpPr txBox="1"/>
          <p:nvPr/>
        </p:nvSpPr>
        <p:spPr>
          <a:xfrm>
            <a:off x="2551244" y="2917164"/>
            <a:ext cx="32142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 实现自动控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制。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2584673" y="3823514"/>
            <a:ext cx="3997539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  实现远距离控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制。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317866" y="2310655"/>
            <a:ext cx="391795" cy="1803400"/>
          </a:xfrm>
          <a:prstGeom prst="leftBrace">
            <a:avLst>
              <a:gd name="adj1" fmla="val 41064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634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634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 animBg="1"/>
      <p:bldP spid="63498" grpId="0" bldLvl="0" animBg="1"/>
      <p:bldP spid="2" grpId="0" bldLvl="0" animBg="1"/>
      <p:bldP spid="3" grpId="0" bldLvl="0" animBg="1"/>
      <p:bldP spid="97283" grpId="0"/>
      <p:bldP spid="97285" grpId="0"/>
      <p:bldP spid="97286" grpId="0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3" y="1289720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946362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3443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742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3" y="1946407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316729" y="2383605"/>
            <a:ext cx="468383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3" y="2880334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3" y="3182752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5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组合 9218"/>
          <p:cNvGrpSpPr/>
          <p:nvPr/>
        </p:nvGrpSpPr>
        <p:grpSpPr>
          <a:xfrm>
            <a:off x="982345" y="3374205"/>
            <a:ext cx="1714500" cy="457200"/>
            <a:chOff x="0" y="0"/>
            <a:chExt cx="1440" cy="384"/>
          </a:xfrm>
        </p:grpSpPr>
        <p:sp>
          <p:nvSpPr>
            <p:cNvPr id="9220" name="直接连接符 9219"/>
            <p:cNvSpPr/>
            <p:nvPr/>
          </p:nvSpPr>
          <p:spPr>
            <a:xfrm>
              <a:off x="0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1" name="直接连接符 9220"/>
            <p:cNvSpPr/>
            <p:nvPr/>
          </p:nvSpPr>
          <p:spPr>
            <a:xfrm>
              <a:off x="384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2" name="直接连接符 9221"/>
            <p:cNvSpPr/>
            <p:nvPr/>
          </p:nvSpPr>
          <p:spPr>
            <a:xfrm>
              <a:off x="576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3" name="直接连接符 9222"/>
            <p:cNvSpPr/>
            <p:nvPr/>
          </p:nvSpPr>
          <p:spPr>
            <a:xfrm>
              <a:off x="768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4" name="直接连接符 9223"/>
            <p:cNvSpPr/>
            <p:nvPr/>
          </p:nvSpPr>
          <p:spPr>
            <a:xfrm>
              <a:off x="972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5" name="直接连接符 9224"/>
            <p:cNvSpPr/>
            <p:nvPr/>
          </p:nvSpPr>
          <p:spPr>
            <a:xfrm>
              <a:off x="1392" y="0"/>
              <a:ext cx="48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6" name="直接连接符 9225"/>
            <p:cNvSpPr/>
            <p:nvPr/>
          </p:nvSpPr>
          <p:spPr>
            <a:xfrm>
              <a:off x="1176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9227" name="直接连接符 9226"/>
            <p:cNvSpPr/>
            <p:nvPr/>
          </p:nvSpPr>
          <p:spPr>
            <a:xfrm>
              <a:off x="192" y="0"/>
              <a:ext cx="0" cy="384"/>
            </a:xfrm>
            <a:prstGeom prst="line">
              <a:avLst/>
            </a:prstGeom>
            <a:ln w="38100" cap="flat" cmpd="sng">
              <a:solidFill>
                <a:srgbClr val="00FF99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9228" name="矩形 9227"/>
          <p:cNvSpPr/>
          <p:nvPr/>
        </p:nvSpPr>
        <p:spPr>
          <a:xfrm>
            <a:off x="696595" y="3374205"/>
            <a:ext cx="2114550" cy="514350"/>
          </a:xfrm>
          <a:prstGeom prst="rect">
            <a:avLst/>
          </a:prstGeom>
          <a:solidFill>
            <a:srgbClr val="F3F907"/>
          </a:solidFill>
          <a:ln w="38100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9231" name="文本框 9230"/>
          <p:cNvSpPr txBox="1"/>
          <p:nvPr/>
        </p:nvSpPr>
        <p:spPr>
          <a:xfrm>
            <a:off x="987107" y="1954620"/>
            <a:ext cx="1362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构造：</a:t>
            </a:r>
          </a:p>
        </p:txBody>
      </p:sp>
      <p:grpSp>
        <p:nvGrpSpPr>
          <p:cNvPr id="9232" name="组合 9231"/>
          <p:cNvGrpSpPr/>
          <p:nvPr/>
        </p:nvGrpSpPr>
        <p:grpSpPr>
          <a:xfrm>
            <a:off x="753745" y="3108960"/>
            <a:ext cx="2000250" cy="1360805"/>
            <a:chOff x="0" y="0"/>
            <a:chExt cx="1680" cy="1248"/>
          </a:xfrm>
        </p:grpSpPr>
        <p:sp>
          <p:nvSpPr>
            <p:cNvPr id="9233" name="任意多边形 9232"/>
            <p:cNvSpPr/>
            <p:nvPr/>
          </p:nvSpPr>
          <p:spPr>
            <a:xfrm>
              <a:off x="204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34" name="任意多边形 9233"/>
            <p:cNvSpPr/>
            <p:nvPr/>
          </p:nvSpPr>
          <p:spPr>
            <a:xfrm>
              <a:off x="384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35" name="任意多边形 9234"/>
            <p:cNvSpPr/>
            <p:nvPr/>
          </p:nvSpPr>
          <p:spPr>
            <a:xfrm>
              <a:off x="576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36" name="任意多边形 9235"/>
            <p:cNvSpPr/>
            <p:nvPr/>
          </p:nvSpPr>
          <p:spPr>
            <a:xfrm>
              <a:off x="780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37" name="任意多边形 9236"/>
            <p:cNvSpPr/>
            <p:nvPr/>
          </p:nvSpPr>
          <p:spPr>
            <a:xfrm>
              <a:off x="972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38" name="任意多边形 9237"/>
            <p:cNvSpPr/>
            <p:nvPr/>
          </p:nvSpPr>
          <p:spPr>
            <a:xfrm>
              <a:off x="1176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39" name="任意多边形 9238"/>
            <p:cNvSpPr/>
            <p:nvPr/>
          </p:nvSpPr>
          <p:spPr>
            <a:xfrm>
              <a:off x="1380" y="0"/>
              <a:ext cx="192" cy="920"/>
            </a:xfrm>
            <a:custGeom>
              <a:avLst/>
              <a:gdLst/>
              <a:ahLst/>
              <a:cxnLst/>
              <a:rect l="0" t="0" r="0" b="0"/>
              <a:pathLst>
                <a:path w="192" h="920">
                  <a:moveTo>
                    <a:pt x="0" y="720"/>
                  </a:moveTo>
                  <a:cubicBezTo>
                    <a:pt x="12" y="820"/>
                    <a:pt x="24" y="920"/>
                    <a:pt x="48" y="816"/>
                  </a:cubicBezTo>
                  <a:cubicBezTo>
                    <a:pt x="72" y="712"/>
                    <a:pt x="120" y="192"/>
                    <a:pt x="144" y="96"/>
                  </a:cubicBezTo>
                  <a:cubicBezTo>
                    <a:pt x="168" y="0"/>
                    <a:pt x="184" y="216"/>
                    <a:pt x="192" y="240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40" name="任意多边形 9239"/>
            <p:cNvSpPr/>
            <p:nvPr/>
          </p:nvSpPr>
          <p:spPr>
            <a:xfrm>
              <a:off x="1632" y="720"/>
              <a:ext cx="48" cy="528"/>
            </a:xfrm>
            <a:custGeom>
              <a:avLst/>
              <a:gdLst/>
              <a:ahLst/>
              <a:cxnLst/>
              <a:rect l="0" t="0" r="0" b="0"/>
              <a:pathLst>
                <a:path w="48" h="528">
                  <a:moveTo>
                    <a:pt x="0" y="0"/>
                  </a:moveTo>
                  <a:cubicBezTo>
                    <a:pt x="20" y="216"/>
                    <a:pt x="40" y="432"/>
                    <a:pt x="48" y="528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241" name="任意多边形 9240"/>
            <p:cNvSpPr/>
            <p:nvPr/>
          </p:nvSpPr>
          <p:spPr>
            <a:xfrm>
              <a:off x="0" y="0"/>
              <a:ext cx="192" cy="1216"/>
            </a:xfrm>
            <a:custGeom>
              <a:avLst/>
              <a:gdLst/>
              <a:ahLst/>
              <a:cxnLst/>
              <a:rect l="0" t="0" r="0" b="0"/>
              <a:pathLst>
                <a:path w="192" h="1216">
                  <a:moveTo>
                    <a:pt x="0" y="1216"/>
                  </a:moveTo>
                  <a:cubicBezTo>
                    <a:pt x="56" y="768"/>
                    <a:pt x="112" y="320"/>
                    <a:pt x="144" y="160"/>
                  </a:cubicBezTo>
                  <a:cubicBezTo>
                    <a:pt x="176" y="0"/>
                    <a:pt x="184" y="128"/>
                    <a:pt x="192" y="256"/>
                  </a:cubicBezTo>
                </a:path>
              </a:pathLst>
            </a:custGeom>
            <a:noFill/>
            <a:ln w="381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9242" name="矩形 9241"/>
          <p:cNvSpPr/>
          <p:nvPr/>
        </p:nvSpPr>
        <p:spPr>
          <a:xfrm>
            <a:off x="1008380" y="1336675"/>
            <a:ext cx="489839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电磁铁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一个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带有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铁芯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螺线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管。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9243" name="组合 9242"/>
          <p:cNvGrpSpPr/>
          <p:nvPr/>
        </p:nvGrpSpPr>
        <p:grpSpPr>
          <a:xfrm>
            <a:off x="182245" y="2631255"/>
            <a:ext cx="971550" cy="514350"/>
            <a:chOff x="0" y="0"/>
            <a:chExt cx="816" cy="432"/>
          </a:xfrm>
        </p:grpSpPr>
        <p:sp>
          <p:nvSpPr>
            <p:cNvPr id="9244" name="圆角矩形标注 9243"/>
            <p:cNvSpPr/>
            <p:nvPr/>
          </p:nvSpPr>
          <p:spPr>
            <a:xfrm flipH="1">
              <a:off x="0" y="0"/>
              <a:ext cx="672" cy="432"/>
            </a:xfrm>
            <a:prstGeom prst="wedgeRoundRectCallout">
              <a:avLst>
                <a:gd name="adj1" fmla="val -41519"/>
                <a:gd name="adj2" fmla="val 76384"/>
                <a:gd name="adj3" fmla="val 16667"/>
              </a:avLst>
            </a:prstGeom>
            <a:solidFill>
              <a:srgbClr val="FF99CC">
                <a:alpha val="50000"/>
              </a:srgbClr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ClrTx/>
              </a:pPr>
              <a:endParaRPr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文本框 9244"/>
            <p:cNvSpPr txBox="1"/>
            <p:nvPr/>
          </p:nvSpPr>
          <p:spPr>
            <a:xfrm>
              <a:off x="0" y="24"/>
              <a:ext cx="81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线圈</a:t>
              </a:r>
            </a:p>
          </p:txBody>
        </p:sp>
      </p:grpSp>
      <p:grpSp>
        <p:nvGrpSpPr>
          <p:cNvPr id="9246" name="组合 9245"/>
          <p:cNvGrpSpPr/>
          <p:nvPr/>
        </p:nvGrpSpPr>
        <p:grpSpPr>
          <a:xfrm>
            <a:off x="2739708" y="2859855"/>
            <a:ext cx="985838" cy="489347"/>
            <a:chOff x="0" y="0"/>
            <a:chExt cx="828" cy="411"/>
          </a:xfrm>
        </p:grpSpPr>
        <p:sp>
          <p:nvSpPr>
            <p:cNvPr id="9247" name="圆角矩形标注 9246"/>
            <p:cNvSpPr/>
            <p:nvPr/>
          </p:nvSpPr>
          <p:spPr>
            <a:xfrm>
              <a:off x="0" y="0"/>
              <a:ext cx="684" cy="408"/>
            </a:xfrm>
            <a:prstGeom prst="wedgeRoundRectCallout">
              <a:avLst>
                <a:gd name="adj1" fmla="val -41667"/>
                <a:gd name="adj2" fmla="val 78185"/>
                <a:gd name="adj3" fmla="val 16667"/>
              </a:avLst>
            </a:prstGeom>
            <a:solidFill>
              <a:srgbClr val="FF99CC">
                <a:alpha val="50000"/>
              </a:srgbClr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ClrTx/>
              </a:pPr>
              <a:endParaRPr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文本框 9247"/>
            <p:cNvSpPr txBox="1"/>
            <p:nvPr/>
          </p:nvSpPr>
          <p:spPr>
            <a:xfrm>
              <a:off x="12" y="24"/>
              <a:ext cx="81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400" b="1" dirty="0">
                  <a:latin typeface="Times New Roman" panose="02020603050405020304" charset="0"/>
                  <a:ea typeface="宋体" panose="02010600030101010101" pitchFamily="2" charset="-122"/>
                </a:rPr>
                <a:t>铁芯</a:t>
              </a:r>
            </a:p>
          </p:txBody>
        </p:sp>
      </p:grpSp>
      <p:sp>
        <p:nvSpPr>
          <p:cNvPr id="38917" name="文本框 38916"/>
          <p:cNvSpPr txBox="1"/>
          <p:nvPr/>
        </p:nvSpPr>
        <p:spPr>
          <a:xfrm>
            <a:off x="3725545" y="1971490"/>
            <a:ext cx="5192554" cy="28058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工作原理</a:t>
            </a:r>
          </a:p>
          <a:p>
            <a:pPr fontAlgn="auto"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        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磁铁是利用电流的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磁效应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来工作的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</a:rPr>
              <a:t>。电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磁铁通电后，铁芯在螺线管的磁场中被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磁化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，两磁场叠加，使电磁铁的磁性大大增强。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53995" y="64897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电磁铁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/>
      <p:bldP spid="9242" grpId="0" bldLvl="0" animBg="1"/>
      <p:bldP spid="389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9" name="TextBox 33"/>
          <p:cNvSpPr txBox="1"/>
          <p:nvPr/>
        </p:nvSpPr>
        <p:spPr>
          <a:xfrm>
            <a:off x="5387700" y="1282009"/>
            <a:ext cx="3213259" cy="82994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有电流通过时有磁性，没有电流时失去磁性。</a:t>
            </a:r>
          </a:p>
        </p:txBody>
      </p:sp>
      <p:sp>
        <p:nvSpPr>
          <p:cNvPr id="10" name="TextBox 33"/>
          <p:cNvSpPr txBox="1"/>
          <p:nvPr/>
        </p:nvSpPr>
        <p:spPr>
          <a:xfrm>
            <a:off x="5275154" y="2792133"/>
            <a:ext cx="2749391" cy="460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磁性有无的可控性。</a:t>
            </a:r>
          </a:p>
        </p:txBody>
      </p:sp>
      <p:sp>
        <p:nvSpPr>
          <p:cNvPr id="12" name="TextBox 33"/>
          <p:cNvSpPr txBox="1"/>
          <p:nvPr/>
        </p:nvSpPr>
        <p:spPr>
          <a:xfrm>
            <a:off x="6552130" y="3952832"/>
            <a:ext cx="2375301" cy="460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有何实际意义？</a:t>
            </a:r>
          </a:p>
        </p:txBody>
      </p:sp>
      <p:pic>
        <p:nvPicPr>
          <p:cNvPr id="4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099" y="1359208"/>
            <a:ext cx="3757195" cy="25809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198774" y="1179116"/>
            <a:ext cx="837045" cy="3171243"/>
            <a:chOff x="464930" y="1150512"/>
            <a:chExt cx="837045" cy="3171243"/>
          </a:xfrm>
        </p:grpSpPr>
        <p:sp>
          <p:nvSpPr>
            <p:cNvPr id="18" name="右箭头标注 18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extBox 20"/>
            <p:cNvSpPr txBox="1"/>
            <p:nvPr/>
          </p:nvSpPr>
          <p:spPr>
            <a:xfrm>
              <a:off x="487931" y="1630278"/>
              <a:ext cx="430887" cy="2691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3" b="99807" l="308" r="100000">
                        <a14:foregroundMark x1="51692" y1="79769" x2="51692" y2="79769"/>
                        <a14:foregroundMark x1="50615" y1="63391" x2="50615" y2="63391"/>
                        <a14:foregroundMark x1="51231" y1="87091" x2="51231" y2="87091"/>
                        <a14:foregroundMark x1="59077" y1="84971" x2="59077" y2="84971"/>
                        <a14:foregroundMark x1="64462" y1="84200" x2="64462" y2="84200"/>
                        <a14:foregroundMark x1="48462" y1="73796" x2="48462" y2="73796"/>
                        <a14:foregroundMark x1="39231" y1="65703" x2="39231" y2="65703"/>
                        <a14:foregroundMark x1="40462" y1="60308" x2="40462" y2="60308"/>
                        <a14:foregroundMark x1="37077" y1="72254" x2="37077" y2="72254"/>
                        <a14:foregroundMark x1="34769" y1="78805" x2="34769" y2="78805"/>
                        <a14:foregroundMark x1="32615" y1="84586" x2="32615" y2="84586"/>
                        <a14:foregroundMark x1="30000" y1="90559" x2="30000" y2="90559"/>
                        <a14:foregroundMark x1="34615" y1="80539" x2="34615" y2="80539"/>
                        <a14:foregroundMark x1="34615" y1="79576" x2="34615" y2="79576"/>
                        <a14:foregroundMark x1="35385" y1="77264" x2="35385" y2="77264"/>
                        <a14:foregroundMark x1="37077" y1="74759" x2="37077" y2="74759"/>
                        <a14:foregroundMark x1="37077" y1="74759" x2="37077" y2="74759"/>
                        <a14:foregroundMark x1="36769" y1="73025" x2="36769" y2="73025"/>
                        <a14:foregroundMark x1="34769" y1="79576" x2="34769" y2="795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8757">
            <a:off x="7992829" y="1980497"/>
            <a:ext cx="925661" cy="9655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3" b="99807" l="308" r="100000">
                        <a14:foregroundMark x1="51692" y1="79769" x2="51692" y2="79769"/>
                        <a14:foregroundMark x1="50615" y1="63391" x2="50615" y2="63391"/>
                        <a14:foregroundMark x1="51231" y1="87091" x2="51231" y2="87091"/>
                        <a14:foregroundMark x1="59077" y1="84971" x2="59077" y2="84971"/>
                        <a14:foregroundMark x1="64462" y1="84200" x2="64462" y2="84200"/>
                        <a14:foregroundMark x1="48462" y1="73796" x2="48462" y2="73796"/>
                        <a14:foregroundMark x1="39231" y1="65703" x2="39231" y2="65703"/>
                        <a14:foregroundMark x1="40462" y1="60308" x2="40462" y2="60308"/>
                        <a14:foregroundMark x1="37077" y1="72254" x2="37077" y2="72254"/>
                        <a14:foregroundMark x1="34769" y1="78805" x2="34769" y2="78805"/>
                        <a14:foregroundMark x1="32615" y1="84586" x2="32615" y2="84586"/>
                        <a14:foregroundMark x1="30000" y1="90559" x2="30000" y2="90559"/>
                        <a14:foregroundMark x1="34615" y1="80539" x2="34615" y2="80539"/>
                        <a14:foregroundMark x1="34615" y1="79576" x2="34615" y2="79576"/>
                        <a14:foregroundMark x1="35385" y1="77264" x2="35385" y2="77264"/>
                        <a14:foregroundMark x1="37077" y1="74759" x2="37077" y2="74759"/>
                        <a14:foregroundMark x1="37077" y1="74759" x2="37077" y2="74759"/>
                        <a14:foregroundMark x1="36769" y1="73025" x2="36769" y2="73025"/>
                        <a14:foregroundMark x1="34769" y1="79576" x2="34769" y2="795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5605" flipV="1">
            <a:off x="5422661" y="3136558"/>
            <a:ext cx="925661" cy="124834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128682" y="474833"/>
            <a:ext cx="2397483" cy="495548"/>
            <a:chOff x="2506980" y="579256"/>
            <a:chExt cx="3958508" cy="495548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电磁铁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9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4"/>
          <p:cNvSpPr/>
          <p:nvPr/>
        </p:nvSpPr>
        <p:spPr>
          <a:xfrm>
            <a:off x="1486374" y="1215500"/>
            <a:ext cx="5766435" cy="4603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电磁铁磁性大小跟哪些因素有关呢？</a:t>
            </a:r>
          </a:p>
        </p:txBody>
      </p:sp>
      <p:sp>
        <p:nvSpPr>
          <p:cNvPr id="36868" name="矩形 5"/>
          <p:cNvSpPr/>
          <p:nvPr/>
        </p:nvSpPr>
        <p:spPr>
          <a:xfrm>
            <a:off x="1486376" y="3538035"/>
            <a:ext cx="7325201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磁性强弱可能与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电流的大小、线圈的匝数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形状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有关。</a:t>
            </a:r>
          </a:p>
        </p:txBody>
      </p:sp>
      <p:pic>
        <p:nvPicPr>
          <p:cNvPr id="36869" name="Picture 6" descr="http://img839.ph.126.net/U1U4SVALAuPF51JujApX2A==/7853151850245383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2793" y="1533022"/>
            <a:ext cx="1808560" cy="20788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圆角矩形标注 10"/>
          <p:cNvSpPr/>
          <p:nvPr/>
        </p:nvSpPr>
        <p:spPr>
          <a:xfrm>
            <a:off x="232886" y="2117857"/>
            <a:ext cx="2874645" cy="908685"/>
          </a:xfrm>
          <a:prstGeom prst="wedgeRoundRectCallout">
            <a:avLst>
              <a:gd name="adj1" fmla="val 71239"/>
              <a:gd name="adj2" fmla="val -34433"/>
              <a:gd name="adj3" fmla="val 16667"/>
            </a:avLst>
          </a:prstGeom>
          <a:gradFill rotWithShape="1">
            <a:gsLst>
              <a:gs pos="0">
                <a:srgbClr val="FFBE86">
                  <a:alpha val="100000"/>
                </a:srgbClr>
              </a:gs>
              <a:gs pos="35001">
                <a:srgbClr val="FFD0AA">
                  <a:alpha val="100000"/>
                </a:srgbClr>
              </a:gs>
              <a:gs pos="100000">
                <a:srgbClr val="FFEBDB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6924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lIns="13500" rIns="13500" anchor="ctr"/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应用电流磁效应，应该与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电流大小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36871" name="圆角矩形标注 11"/>
          <p:cNvSpPr/>
          <p:nvPr/>
        </p:nvSpPr>
        <p:spPr>
          <a:xfrm>
            <a:off x="5256371" y="2201201"/>
            <a:ext cx="3536156" cy="1052513"/>
          </a:xfrm>
          <a:prstGeom prst="wedgeRoundRectCallout">
            <a:avLst>
              <a:gd name="adj1" fmla="val -72060"/>
              <a:gd name="adj2" fmla="val 5339"/>
              <a:gd name="adj3" fmla="val 16667"/>
            </a:avLst>
          </a:prstGeom>
          <a:gradFill rotWithShape="1">
            <a:gsLst>
              <a:gs pos="0">
                <a:srgbClr val="BCBCBC">
                  <a:alpha val="100000"/>
                </a:srgbClr>
              </a:gs>
              <a:gs pos="35001">
                <a:srgbClr val="D0D0D0">
                  <a:alpha val="100000"/>
                </a:srgbClr>
              </a:gs>
              <a:gs pos="100000">
                <a:srgbClr val="EDEDED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 lIns="13500" tIns="8100" rIns="13500" bIns="8100" anchor="ctr"/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线圈是主要部件，应该与线圈的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形状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匝数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36875" name="Rectangle 2"/>
          <p:cNvSpPr/>
          <p:nvPr/>
        </p:nvSpPr>
        <p:spPr>
          <a:xfrm>
            <a:off x="252413" y="1213221"/>
            <a:ext cx="917972" cy="46037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问题</a:t>
            </a:r>
          </a:p>
        </p:txBody>
      </p:sp>
      <p:sp>
        <p:nvSpPr>
          <p:cNvPr id="36876" name="Rectangle 2"/>
          <p:cNvSpPr/>
          <p:nvPr/>
        </p:nvSpPr>
        <p:spPr>
          <a:xfrm>
            <a:off x="252413" y="3538035"/>
            <a:ext cx="917972" cy="460375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猜想</a:t>
            </a:r>
          </a:p>
        </p:txBody>
      </p:sp>
      <p:sp>
        <p:nvSpPr>
          <p:cNvPr id="14383" name="TextBox 6"/>
          <p:cNvSpPr txBox="1"/>
          <p:nvPr/>
        </p:nvSpPr>
        <p:spPr>
          <a:xfrm>
            <a:off x="232886" y="4072070"/>
            <a:ext cx="8655368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判断磁性强弱方法：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　根据吸引铁钉、曲别针等的多少来判断螺线管的磁性强弱。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43200" y="525145"/>
            <a:ext cx="4074160" cy="463550"/>
            <a:chOff x="4360" y="888"/>
            <a:chExt cx="6416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3750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charset="0"/>
                  <a:ea typeface="黑体" panose="02010609060101010101" pitchFamily="49" charset="-122"/>
                </a:rPr>
                <a:t>电磁铁的磁性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36868" grpId="0"/>
      <p:bldP spid="36870" grpId="0" bldLvl="0" animBg="1"/>
      <p:bldP spid="36871" grpId="0" bldLvl="0" animBg="1"/>
      <p:bldP spid="36875" grpId="0" bldLvl="0" animBg="1"/>
      <p:bldP spid="3687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文本框 50184"/>
          <p:cNvSpPr txBox="1"/>
          <p:nvPr/>
        </p:nvSpPr>
        <p:spPr>
          <a:xfrm>
            <a:off x="3934777" y="1792796"/>
            <a:ext cx="4896401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同一个电磁铁，流过的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电流越大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磁性越强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 </a:t>
            </a:r>
          </a:p>
        </p:txBody>
      </p:sp>
      <p:sp>
        <p:nvSpPr>
          <p:cNvPr id="50186" name="文本框 50185"/>
          <p:cNvSpPr txBox="1"/>
          <p:nvPr/>
        </p:nvSpPr>
        <p:spPr>
          <a:xfrm>
            <a:off x="3958841" y="2677984"/>
            <a:ext cx="4771073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当电磁铁的线圈匝数和电流一定时，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有铁芯的电磁铁磁性越强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50187" name="文本框 50186"/>
          <p:cNvSpPr txBox="1"/>
          <p:nvPr/>
        </p:nvSpPr>
        <p:spPr>
          <a:xfrm>
            <a:off x="3971762" y="3608569"/>
            <a:ext cx="4681061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当电流一定时，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外形相同的电磁铁，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线圈匝数越多，磁性越强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50178" name="文本框 50177"/>
          <p:cNvSpPr txBox="1"/>
          <p:nvPr/>
        </p:nvSpPr>
        <p:spPr>
          <a:xfrm>
            <a:off x="5445585" y="1253872"/>
            <a:ext cx="1514951" cy="460375"/>
          </a:xfrm>
          <a:prstGeom prst="rect">
            <a:avLst/>
          </a:prstGeom>
          <a:solidFill>
            <a:srgbClr val="00FFFF">
              <a:alpha val="50000"/>
            </a:srgbClr>
          </a:solidFill>
          <a:ln w="19050" cap="sq" cmpd="sng">
            <a:solidFill>
              <a:srgbClr val="80008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实验结论</a:t>
            </a:r>
          </a:p>
        </p:txBody>
      </p:sp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2381" y="626347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探究：影响电磁铁磁性强弱的因素</a:t>
            </a:r>
          </a:p>
        </p:txBody>
      </p:sp>
      <p:pic>
        <p:nvPicPr>
          <p:cNvPr id="7" name="图片 6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 cstate="print"/>
          <a:srcRect t="5403"/>
          <a:stretch/>
        </p:blipFill>
        <p:spPr>
          <a:xfrm>
            <a:off x="491715" y="1714246"/>
            <a:ext cx="3127453" cy="211258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21" name="组合 20"/>
          <p:cNvGrpSpPr/>
          <p:nvPr/>
        </p:nvGrpSpPr>
        <p:grpSpPr>
          <a:xfrm rot="16200000">
            <a:off x="1453510" y="2759577"/>
            <a:ext cx="1153954" cy="3471700"/>
            <a:chOff x="208935" y="593469"/>
            <a:chExt cx="1153954" cy="3471703"/>
          </a:xfrm>
        </p:grpSpPr>
        <p:sp>
          <p:nvSpPr>
            <p:cNvPr id="22" name="右箭头标注 18"/>
            <p:cNvSpPr/>
            <p:nvPr/>
          </p:nvSpPr>
          <p:spPr>
            <a:xfrm>
              <a:off x="525844" y="593469"/>
              <a:ext cx="837045" cy="347170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71893">
              <a:off x="531841" y="699676"/>
              <a:ext cx="382693" cy="33737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20"/>
            <p:cNvSpPr txBox="1"/>
            <p:nvPr/>
          </p:nvSpPr>
          <p:spPr>
            <a:xfrm>
              <a:off x="208935" y="926209"/>
              <a:ext cx="921385" cy="3138808"/>
            </a:xfrm>
            <a:prstGeom prst="rect">
              <a:avLst/>
            </a:prstGeom>
            <a:noFill/>
          </p:spPr>
          <p:txBody>
            <a:bodyPr vert="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片观看探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究影响电磁铁磁性强弱因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素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的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视频</a:t>
              </a:r>
              <a:endParaRPr lang="zh-CN" altLang="en-US" sz="1600" b="1" spc="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 defTabSz="685165">
                <a:defRPr/>
              </a:pPr>
              <a:endParaRPr lang="zh-CN" altLang="en-US" sz="1600" b="1" spc="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  <p:bldP spid="50186" grpId="0"/>
      <p:bldP spid="50187" grpId="0"/>
      <p:bldP spid="50178" grpId="0" bldLvl="0" animBg="1"/>
      <p:bldP spid="3277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3553"/>
          <p:cNvSpPr/>
          <p:nvPr/>
        </p:nvSpPr>
        <p:spPr>
          <a:xfrm>
            <a:off x="768350" y="1177925"/>
            <a:ext cx="8169910" cy="1906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性有无可以通过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通断电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来控制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hangingPunct="0"/>
            <a:endParaRPr lang="en-US" altLang="zh-CN" sz="10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性强弱可以通过改变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的大小和线圈的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匝数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来控制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hangingPunct="0"/>
            <a:endParaRPr lang="zh-CN" altLang="en-US" sz="12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</a:t>
            </a:r>
            <a:r>
              <a:rPr lang="zh-CN" altLang="en-US" sz="2400" b="1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它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的磁极可以通过改变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电流的方向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来控制。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1011439" y="947408"/>
            <a:ext cx="30241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电磁铁的优点：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3510" y="3352908"/>
            <a:ext cx="8137457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鉴于电磁铁的种种优点，电磁铁中的铁芯是用硬磁材料还是软磁材料制作？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84647" y="4092862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软磁材料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2450" y="466724"/>
            <a:ext cx="8286750" cy="2789823"/>
            <a:chOff x="552450" y="466725"/>
            <a:chExt cx="8286750" cy="4057650"/>
          </a:xfrm>
        </p:grpSpPr>
        <p:sp>
          <p:nvSpPr>
            <p:cNvPr id="21" name="剪去同侧角的矩形 20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47864" y="466725"/>
              <a:ext cx="2440363" cy="816249"/>
              <a:chOff x="3131762" y="248416"/>
              <a:chExt cx="2440363" cy="816249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3343275" y="334908"/>
                <a:ext cx="2228850" cy="561207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81624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1" name="组合 32770"/>
          <p:cNvGrpSpPr/>
          <p:nvPr/>
        </p:nvGrpSpPr>
        <p:grpSpPr>
          <a:xfrm>
            <a:off x="1188444" y="1228329"/>
            <a:ext cx="2027998" cy="1732333"/>
            <a:chOff x="0" y="0"/>
            <a:chExt cx="3435732" cy="3465387"/>
          </a:xfrm>
        </p:grpSpPr>
        <p:pic>
          <p:nvPicPr>
            <p:cNvPr id="32772" name="图片 2" descr="1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635406" cy="34653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3" name="TextBox 4"/>
            <p:cNvSpPr txBox="1"/>
            <p:nvPr/>
          </p:nvSpPr>
          <p:spPr>
            <a:xfrm>
              <a:off x="2783051" y="575966"/>
              <a:ext cx="652681" cy="2647429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7964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电磁起重机</a:t>
              </a:r>
            </a:p>
          </p:txBody>
        </p:sp>
      </p:grpSp>
      <p:grpSp>
        <p:nvGrpSpPr>
          <p:cNvPr id="32774" name="组合 32773"/>
          <p:cNvGrpSpPr/>
          <p:nvPr/>
        </p:nvGrpSpPr>
        <p:grpSpPr>
          <a:xfrm>
            <a:off x="3759553" y="1349021"/>
            <a:ext cx="1920390" cy="1611641"/>
            <a:chOff x="0" y="0"/>
            <a:chExt cx="3111371" cy="2928958"/>
          </a:xfrm>
        </p:grpSpPr>
        <p:pic>
          <p:nvPicPr>
            <p:cNvPr id="32775" name="图片 3" descr="1102181625198068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358892" cy="29289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6" name="TextBox 6"/>
            <p:cNvSpPr txBox="1"/>
            <p:nvPr/>
          </p:nvSpPr>
          <p:spPr>
            <a:xfrm>
              <a:off x="2492987" y="929741"/>
              <a:ext cx="618384" cy="1062756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7964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电铃</a:t>
              </a:r>
            </a:p>
          </p:txBody>
        </p:sp>
      </p:grpSp>
      <p:grpSp>
        <p:nvGrpSpPr>
          <p:cNvPr id="32777" name="组合 32776"/>
          <p:cNvGrpSpPr/>
          <p:nvPr/>
        </p:nvGrpSpPr>
        <p:grpSpPr>
          <a:xfrm>
            <a:off x="6254580" y="1258868"/>
            <a:ext cx="2020828" cy="1903666"/>
            <a:chOff x="0" y="0"/>
            <a:chExt cx="3029666" cy="2786082"/>
          </a:xfrm>
        </p:grpSpPr>
        <p:pic>
          <p:nvPicPr>
            <p:cNvPr id="32778" name="图片 8" descr="874201132714124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2445499" cy="27860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9" name="TextBox 12"/>
            <p:cNvSpPr txBox="1"/>
            <p:nvPr/>
          </p:nvSpPr>
          <p:spPr>
            <a:xfrm>
              <a:off x="2445499" y="469287"/>
              <a:ext cx="584167" cy="1576546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7964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电磁阀门</a:t>
              </a:r>
            </a:p>
          </p:txBody>
        </p:sp>
      </p:grpSp>
      <p:grpSp>
        <p:nvGrpSpPr>
          <p:cNvPr id="32780" name="组合 32779"/>
          <p:cNvGrpSpPr/>
          <p:nvPr/>
        </p:nvGrpSpPr>
        <p:grpSpPr>
          <a:xfrm>
            <a:off x="2232142" y="3380638"/>
            <a:ext cx="2117409" cy="1425167"/>
            <a:chOff x="0" y="0"/>
            <a:chExt cx="3384102" cy="2232040"/>
          </a:xfrm>
        </p:grpSpPr>
        <p:pic>
          <p:nvPicPr>
            <p:cNvPr id="32781" name="图片 20" descr="电磁铁的应用——磁力锁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643206" cy="22320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2" name="TextBox 10"/>
            <p:cNvSpPr txBox="1"/>
            <p:nvPr/>
          </p:nvSpPr>
          <p:spPr>
            <a:xfrm>
              <a:off x="2740793" y="445266"/>
              <a:ext cx="643309" cy="1301475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7964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电磁锁</a:t>
              </a:r>
            </a:p>
          </p:txBody>
        </p:sp>
      </p:grpSp>
      <p:grpSp>
        <p:nvGrpSpPr>
          <p:cNvPr id="32783" name="组合 32782"/>
          <p:cNvGrpSpPr/>
          <p:nvPr/>
        </p:nvGrpSpPr>
        <p:grpSpPr>
          <a:xfrm>
            <a:off x="5382597" y="3380638"/>
            <a:ext cx="2245425" cy="1285875"/>
            <a:chOff x="0" y="0"/>
            <a:chExt cx="3491569" cy="2367921"/>
          </a:xfrm>
        </p:grpSpPr>
        <p:sp>
          <p:nvSpPr>
            <p:cNvPr id="32784" name="TextBox 18"/>
            <p:cNvSpPr txBox="1"/>
            <p:nvPr/>
          </p:nvSpPr>
          <p:spPr>
            <a:xfrm>
              <a:off x="2483684" y="345767"/>
              <a:ext cx="1007885" cy="1983682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rgbClr val="F7964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dirty="0"/>
                <a:t>电磁选</a:t>
              </a:r>
              <a:r>
                <a:rPr lang="zh-CN" altLang="en-US" dirty="0" smtClean="0"/>
                <a:t>矿机示</a:t>
              </a:r>
              <a:endParaRPr lang="en-US" altLang="zh-CN" dirty="0" smtClean="0"/>
            </a:p>
            <a:p>
              <a:r>
                <a:rPr lang="zh-CN" altLang="en-US" dirty="0" smtClean="0"/>
                <a:t>意</a:t>
              </a:r>
              <a:r>
                <a:rPr lang="zh-CN" altLang="en-US" dirty="0"/>
                <a:t>图</a:t>
              </a:r>
            </a:p>
          </p:txBody>
        </p:sp>
        <p:pic>
          <p:nvPicPr>
            <p:cNvPr id="32785" name="图片 21" descr="微粉磁选原理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2231914" cy="236792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3059060" y="467497"/>
            <a:ext cx="2686186" cy="495548"/>
            <a:chOff x="2506980" y="579256"/>
            <a:chExt cx="3958508" cy="495548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电磁铁的应用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3093</Words>
  <Application>Microsoft Office PowerPoint</Application>
  <PresentationFormat>全屏显示(16:9)</PresentationFormat>
  <Paragraphs>216</Paragraphs>
  <Slides>32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《七彩课堂》课件模板（新）</vt:lpstr>
      <vt:lpstr>1_《七彩课堂》课件模板（新）</vt:lpstr>
      <vt:lpstr>自定义设计方案</vt:lpstr>
      <vt:lpstr>第二十章 电与磁  第3节  电磁铁   电磁继电器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43</cp:revision>
  <dcterms:created xsi:type="dcterms:W3CDTF">2018-03-01T02:03:00Z</dcterms:created>
  <dcterms:modified xsi:type="dcterms:W3CDTF">2019-11-12T08:58:39Z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